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48" r:id="rId2"/>
    <p:sldId id="347" r:id="rId3"/>
    <p:sldId id="272" r:id="rId4"/>
    <p:sldId id="273" r:id="rId5"/>
    <p:sldId id="275" r:id="rId6"/>
    <p:sldId id="276" r:id="rId7"/>
    <p:sldId id="298" r:id="rId8"/>
    <p:sldId id="283" r:id="rId9"/>
    <p:sldId id="279" r:id="rId10"/>
    <p:sldId id="291" r:id="rId11"/>
    <p:sldId id="294" r:id="rId12"/>
    <p:sldId id="289" r:id="rId13"/>
    <p:sldId id="341" r:id="rId14"/>
    <p:sldId id="296" r:id="rId15"/>
    <p:sldId id="346" r:id="rId16"/>
    <p:sldId id="297" r:id="rId17"/>
    <p:sldId id="340" r:id="rId18"/>
    <p:sldId id="290" r:id="rId19"/>
    <p:sldId id="293" r:id="rId20"/>
    <p:sldId id="281" r:id="rId21"/>
    <p:sldId id="282" r:id="rId22"/>
    <p:sldId id="342" r:id="rId23"/>
    <p:sldId id="264" r:id="rId24"/>
    <p:sldId id="34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60"/>
  </p:normalViewPr>
  <p:slideViewPr>
    <p:cSldViewPr>
      <p:cViewPr>
        <p:scale>
          <a:sx n="70" d="100"/>
          <a:sy n="70" d="100"/>
        </p:scale>
        <p:origin x="-1368" y="-66"/>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683F48-FB4A-40DB-8302-E678233639F7}" type="datetimeFigureOut">
              <a:rPr lang="en-GB" smtClean="0"/>
              <a:t>19/06/2018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092A3E-DC52-4150-AC33-C596C30A0707}" type="slidenum">
              <a:rPr lang="en-GB" smtClean="0"/>
              <a:t>‹#›</a:t>
            </a:fld>
            <a:endParaRPr lang="en-GB" dirty="0"/>
          </a:p>
        </p:txBody>
      </p:sp>
    </p:spTree>
    <p:extLst>
      <p:ext uri="{BB962C8B-B14F-4D97-AF65-F5344CB8AC3E}">
        <p14:creationId xmlns:p14="http://schemas.microsoft.com/office/powerpoint/2010/main" val="1660720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092A3E-DC52-4150-AC33-C596C30A0707}" type="slidenum">
              <a:rPr lang="en-GB" smtClean="0"/>
              <a:t>2</a:t>
            </a:fld>
            <a:endParaRPr lang="en-GB"/>
          </a:p>
        </p:txBody>
      </p:sp>
    </p:spTree>
    <p:extLst>
      <p:ext uri="{BB962C8B-B14F-4D97-AF65-F5344CB8AC3E}">
        <p14:creationId xmlns:p14="http://schemas.microsoft.com/office/powerpoint/2010/main" val="2312315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092A3E-DC52-4150-AC33-C596C30A0707}" type="slidenum">
              <a:rPr lang="en-GB" smtClean="0"/>
              <a:t>9</a:t>
            </a:fld>
            <a:endParaRPr lang="en-GB" dirty="0"/>
          </a:p>
        </p:txBody>
      </p:sp>
    </p:spTree>
    <p:extLst>
      <p:ext uri="{BB962C8B-B14F-4D97-AF65-F5344CB8AC3E}">
        <p14:creationId xmlns:p14="http://schemas.microsoft.com/office/powerpoint/2010/main" val="2139745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092A3E-DC52-4150-AC33-C596C30A0707}" type="slidenum">
              <a:rPr lang="en-GB" smtClean="0"/>
              <a:t>19</a:t>
            </a:fld>
            <a:endParaRPr lang="en-GB"/>
          </a:p>
        </p:txBody>
      </p:sp>
    </p:spTree>
    <p:extLst>
      <p:ext uri="{BB962C8B-B14F-4D97-AF65-F5344CB8AC3E}">
        <p14:creationId xmlns:p14="http://schemas.microsoft.com/office/powerpoint/2010/main" val="2327891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19/06/2018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3478892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19/06/2018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939321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19/06/2018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22535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19/06/2018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16059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DD0446-3893-418E-9970-5D6759B1299C}" type="datetimeFigureOut">
              <a:rPr lang="en-GB" smtClean="0"/>
              <a:t>19/06/2018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669063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4DD0446-3893-418E-9970-5D6759B1299C}" type="datetimeFigureOut">
              <a:rPr lang="en-GB" smtClean="0"/>
              <a:t>19/06/2018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778032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4DD0446-3893-418E-9970-5D6759B1299C}" type="datetimeFigureOut">
              <a:rPr lang="en-GB" smtClean="0"/>
              <a:t>19/06/2018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605623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4DD0446-3893-418E-9970-5D6759B1299C}" type="datetimeFigureOut">
              <a:rPr lang="en-GB" smtClean="0"/>
              <a:t>19/06/2018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300971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D0446-3893-418E-9970-5D6759B1299C}" type="datetimeFigureOut">
              <a:rPr lang="en-GB" smtClean="0"/>
              <a:t>19/06/2018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56483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D0446-3893-418E-9970-5D6759B1299C}" type="datetimeFigureOut">
              <a:rPr lang="en-GB" smtClean="0"/>
              <a:t>19/06/2018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320914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D0446-3893-418E-9970-5D6759B1299C}" type="datetimeFigureOut">
              <a:rPr lang="en-GB" smtClean="0"/>
              <a:t>19/06/2018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918934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D0446-3893-418E-9970-5D6759B1299C}" type="datetimeFigureOut">
              <a:rPr lang="en-GB" smtClean="0"/>
              <a:t>19/06/2018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D4EDE-9DFD-4106-B902-C63077BD6EF7}" type="slidenum">
              <a:rPr lang="en-GB" smtClean="0"/>
              <a:t>‹#›</a:t>
            </a:fld>
            <a:endParaRPr lang="en-GB" dirty="0"/>
          </a:p>
        </p:txBody>
      </p:sp>
    </p:spTree>
    <p:extLst>
      <p:ext uri="{BB962C8B-B14F-4D97-AF65-F5344CB8AC3E}">
        <p14:creationId xmlns:p14="http://schemas.microsoft.com/office/powerpoint/2010/main" val="1896984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www.google.co.uk/url?sa=i&amp;rct=j&amp;q=&amp;esrc=s&amp;source=images&amp;cd=&amp;cad=rja&amp;uact=8&amp;ved=0ahUKEwiHqtPsv8nSAhXDzRQKHfteCloQjRwIBw&amp;url=http://allaboutproblem.blogspot.com/&amp;psig=AFQjCNHZ5JXNlTXSrpspbsEjPe_hb2FQHw&amp;ust=1489151484613342"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5.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5.png"/><Relationship Id="rId2" Type="http://schemas.openxmlformats.org/officeDocument/2006/relationships/image" Target="../media/image12.pn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1.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8" y="2780928"/>
            <a:ext cx="4010250" cy="2523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323528" y="0"/>
            <a:ext cx="8712968" cy="1916832"/>
          </a:xfrm>
        </p:spPr>
        <p:txBody>
          <a:bodyPr>
            <a:normAutofit fontScale="90000"/>
          </a:bodyPr>
          <a:lstStyle/>
          <a:p>
            <a:r>
              <a:rPr lang="en-GB" sz="7200" dirty="0" smtClean="0">
                <a:latin typeface="Century Gothic" panose="020B0502020202020204" pitchFamily="34" charset="0"/>
              </a:rPr>
              <a:t/>
            </a:r>
            <a:br>
              <a:rPr lang="en-GB" sz="7200" dirty="0" smtClean="0">
                <a:latin typeface="Century Gothic" panose="020B0502020202020204" pitchFamily="34" charset="0"/>
              </a:rPr>
            </a:br>
            <a:r>
              <a:rPr lang="en-GB" sz="7200" dirty="0">
                <a:latin typeface="Century Gothic" panose="020B0502020202020204" pitchFamily="34" charset="0"/>
              </a:rPr>
              <a:t/>
            </a:r>
            <a:br>
              <a:rPr lang="en-GB" sz="7200" dirty="0">
                <a:latin typeface="Century Gothic" panose="020B0502020202020204" pitchFamily="34" charset="0"/>
              </a:rPr>
            </a:br>
            <a:r>
              <a:rPr lang="en-GB" sz="2700" dirty="0" smtClean="0">
                <a:latin typeface="Century Gothic" panose="020B0502020202020204" pitchFamily="34" charset="0"/>
              </a:rPr>
              <a:t/>
            </a:r>
            <a:br>
              <a:rPr lang="en-GB" sz="2700" dirty="0" smtClean="0">
                <a:latin typeface="Century Gothic" panose="020B0502020202020204" pitchFamily="34" charset="0"/>
              </a:rPr>
            </a:br>
            <a:r>
              <a:rPr lang="en-GB" sz="5300" dirty="0" smtClean="0">
                <a:solidFill>
                  <a:schemeClr val="tx2">
                    <a:lumMod val="60000"/>
                    <a:lumOff val="40000"/>
                  </a:schemeClr>
                </a:solidFill>
                <a:latin typeface="Century Gothic" panose="020B0502020202020204" pitchFamily="34" charset="0"/>
              </a:rPr>
              <a:t>Maisy makes </a:t>
            </a:r>
            <a:r>
              <a:rPr lang="en-GB" sz="5300" dirty="0">
                <a:solidFill>
                  <a:schemeClr val="tx2">
                    <a:lumMod val="60000"/>
                    <a:lumOff val="40000"/>
                  </a:schemeClr>
                </a:solidFill>
                <a:latin typeface="Century Gothic" panose="020B0502020202020204" pitchFamily="34" charset="0"/>
              </a:rPr>
              <a:t>some </a:t>
            </a:r>
            <a:r>
              <a:rPr lang="en-GB" sz="5300" dirty="0" smtClean="0">
                <a:solidFill>
                  <a:schemeClr val="tx2">
                    <a:lumMod val="60000"/>
                    <a:lumOff val="40000"/>
                  </a:schemeClr>
                </a:solidFill>
                <a:latin typeface="Century Gothic" panose="020B0502020202020204" pitchFamily="34" charset="0"/>
              </a:rPr>
              <a:t>biscuits</a:t>
            </a:r>
            <a:r>
              <a:rPr lang="en-GB" sz="3600" dirty="0">
                <a:solidFill>
                  <a:schemeClr val="tx2">
                    <a:lumMod val="60000"/>
                    <a:lumOff val="40000"/>
                  </a:schemeClr>
                </a:solidFill>
                <a:latin typeface="Century Gothic" panose="020B0502020202020204" pitchFamily="34" charset="0"/>
              </a:rPr>
              <a:t/>
            </a:r>
            <a:br>
              <a:rPr lang="en-GB" sz="3600" dirty="0">
                <a:solidFill>
                  <a:schemeClr val="tx2">
                    <a:lumMod val="60000"/>
                    <a:lumOff val="40000"/>
                  </a:schemeClr>
                </a:solidFill>
                <a:latin typeface="Century Gothic" panose="020B0502020202020204" pitchFamily="34" charset="0"/>
              </a:rPr>
            </a:br>
            <a:r>
              <a:rPr lang="en-GB" sz="3100" dirty="0">
                <a:solidFill>
                  <a:schemeClr val="tx2">
                    <a:lumMod val="60000"/>
                    <a:lumOff val="40000"/>
                  </a:schemeClr>
                </a:solidFill>
                <a:latin typeface="Century Gothic" panose="020B0502020202020204" pitchFamily="34" charset="0"/>
              </a:rPr>
              <a:t/>
            </a:r>
            <a:br>
              <a:rPr lang="en-GB" sz="3100" dirty="0">
                <a:solidFill>
                  <a:schemeClr val="tx2">
                    <a:lumMod val="60000"/>
                    <a:lumOff val="40000"/>
                  </a:schemeClr>
                </a:solidFill>
                <a:latin typeface="Century Gothic" panose="020B0502020202020204" pitchFamily="34" charset="0"/>
              </a:rPr>
            </a:br>
            <a:r>
              <a:rPr lang="en-GB" sz="1600" dirty="0" smtClean="0">
                <a:solidFill>
                  <a:schemeClr val="tx2">
                    <a:lumMod val="60000"/>
                    <a:lumOff val="40000"/>
                  </a:schemeClr>
                </a:solidFill>
                <a:latin typeface="Century Gothic" panose="020B0502020202020204" pitchFamily="34" charset="0"/>
              </a:rPr>
              <a:t>Written and illustrated  by</a:t>
            </a:r>
            <a:r>
              <a:rPr lang="en-GB" sz="3100" dirty="0">
                <a:solidFill>
                  <a:schemeClr val="tx2">
                    <a:lumMod val="60000"/>
                    <a:lumOff val="40000"/>
                  </a:schemeClr>
                </a:solidFill>
                <a:latin typeface="Century Gothic" panose="020B0502020202020204" pitchFamily="34" charset="0"/>
              </a:rPr>
              <a:t/>
            </a:r>
            <a:br>
              <a:rPr lang="en-GB" sz="3100" dirty="0">
                <a:solidFill>
                  <a:schemeClr val="tx2">
                    <a:lumMod val="60000"/>
                    <a:lumOff val="40000"/>
                  </a:schemeClr>
                </a:solidFill>
                <a:latin typeface="Century Gothic" panose="020B0502020202020204" pitchFamily="34" charset="0"/>
              </a:rPr>
            </a:br>
            <a:r>
              <a:rPr lang="en-GB" sz="3100" dirty="0">
                <a:solidFill>
                  <a:schemeClr val="tx2">
                    <a:lumMod val="60000"/>
                    <a:lumOff val="40000"/>
                  </a:schemeClr>
                </a:solidFill>
                <a:latin typeface="Century Gothic" panose="020B0502020202020204" pitchFamily="34" charset="0"/>
              </a:rPr>
              <a:t>Beth </a:t>
            </a:r>
            <a:r>
              <a:rPr lang="en-GB" sz="3100" dirty="0" smtClean="0">
                <a:solidFill>
                  <a:schemeClr val="tx2">
                    <a:lumMod val="60000"/>
                    <a:lumOff val="40000"/>
                  </a:schemeClr>
                </a:solidFill>
                <a:latin typeface="Century Gothic" panose="020B0502020202020204" pitchFamily="34" charset="0"/>
              </a:rPr>
              <a:t>Mead</a:t>
            </a:r>
            <a:br>
              <a:rPr lang="en-GB" sz="3100" dirty="0" smtClean="0">
                <a:solidFill>
                  <a:schemeClr val="tx2">
                    <a:lumMod val="60000"/>
                    <a:lumOff val="40000"/>
                  </a:schemeClr>
                </a:solidFill>
                <a:latin typeface="Century Gothic" panose="020B0502020202020204" pitchFamily="34" charset="0"/>
              </a:rPr>
            </a:br>
            <a:r>
              <a:rPr lang="en-GB" sz="1600" dirty="0" smtClean="0">
                <a:solidFill>
                  <a:schemeClr val="tx2">
                    <a:lumMod val="60000"/>
                    <a:lumOff val="40000"/>
                  </a:schemeClr>
                </a:solidFill>
                <a:latin typeface="Century Gothic" panose="020B0502020202020204" pitchFamily="34" charset="0"/>
              </a:rPr>
              <a:t>aged </a:t>
            </a:r>
            <a:r>
              <a:rPr lang="en-GB" sz="1600" dirty="0" smtClean="0">
                <a:solidFill>
                  <a:schemeClr val="tx2">
                    <a:lumMod val="60000"/>
                    <a:lumOff val="40000"/>
                  </a:schemeClr>
                </a:solidFill>
                <a:latin typeface="Century Gothic" panose="020B0502020202020204" pitchFamily="34" charset="0"/>
              </a:rPr>
              <a:t>nine</a:t>
            </a:r>
            <a:br>
              <a:rPr lang="en-GB" sz="1600" dirty="0" smtClean="0">
                <a:solidFill>
                  <a:schemeClr val="tx2">
                    <a:lumMod val="60000"/>
                    <a:lumOff val="40000"/>
                  </a:schemeClr>
                </a:solidFill>
                <a:latin typeface="Century Gothic" panose="020B0502020202020204" pitchFamily="34" charset="0"/>
              </a:rPr>
            </a:br>
            <a:r>
              <a:rPr lang="en-GB" sz="1600" dirty="0" smtClean="0">
                <a:solidFill>
                  <a:schemeClr val="tx2">
                    <a:lumMod val="60000"/>
                    <a:lumOff val="40000"/>
                  </a:schemeClr>
                </a:solidFill>
                <a:latin typeface="Century Gothic" panose="020B0502020202020204" pitchFamily="34" charset="0"/>
              </a:rPr>
              <a:t>(Revised in Year 6)</a:t>
            </a:r>
            <a:r>
              <a:rPr lang="en-GB" sz="3100" dirty="0">
                <a:solidFill>
                  <a:schemeClr val="tx2">
                    <a:lumMod val="60000"/>
                    <a:lumOff val="40000"/>
                  </a:schemeClr>
                </a:solidFill>
                <a:latin typeface="Century Gothic" panose="020B0502020202020204" pitchFamily="34" charset="0"/>
              </a:rPr>
              <a:t/>
            </a:r>
            <a:br>
              <a:rPr lang="en-GB" sz="3100" dirty="0">
                <a:solidFill>
                  <a:schemeClr val="tx2">
                    <a:lumMod val="60000"/>
                    <a:lumOff val="40000"/>
                  </a:schemeClr>
                </a:solidFill>
                <a:latin typeface="Century Gothic" panose="020B0502020202020204" pitchFamily="34" charset="0"/>
              </a:rPr>
            </a:br>
            <a:endParaRPr lang="en-GB" sz="3100" dirty="0">
              <a:solidFill>
                <a:srgbClr val="FF0000"/>
              </a:solidFill>
              <a:latin typeface="Century Gothic" panose="020B0502020202020204" pitchFamily="34" charset="0"/>
            </a:endParaRPr>
          </a:p>
        </p:txBody>
      </p:sp>
      <p:sp>
        <p:nvSpPr>
          <p:cNvPr id="3" name="Subtitle 2"/>
          <p:cNvSpPr>
            <a:spLocks noGrp="1"/>
          </p:cNvSpPr>
          <p:nvPr>
            <p:ph type="subTitle" idx="1"/>
          </p:nvPr>
        </p:nvSpPr>
        <p:spPr>
          <a:xfrm>
            <a:off x="0" y="4725144"/>
            <a:ext cx="9144000" cy="1224136"/>
          </a:xfrm>
        </p:spPr>
        <p:txBody>
          <a:bodyPr>
            <a:normAutofit fontScale="25000" lnSpcReduction="20000"/>
          </a:bodyPr>
          <a:lstStyle/>
          <a:p>
            <a:endParaRPr lang="en-GB" sz="11200" dirty="0" smtClean="0">
              <a:solidFill>
                <a:schemeClr val="tx1"/>
              </a:solidFill>
            </a:endParaRPr>
          </a:p>
          <a:p>
            <a:endParaRPr lang="en-GB" sz="8000" dirty="0" smtClean="0">
              <a:solidFill>
                <a:schemeClr val="tx1"/>
              </a:solidFill>
              <a:latin typeface="Century Gothic" panose="020B0502020202020204" pitchFamily="34" charset="0"/>
            </a:endParaRPr>
          </a:p>
          <a:p>
            <a:r>
              <a:rPr lang="en-GB" sz="8000" dirty="0" smtClean="0">
                <a:solidFill>
                  <a:schemeClr val="tx1"/>
                </a:solidFill>
                <a:latin typeface="Century Gothic" panose="020B0502020202020204" pitchFamily="34" charset="0"/>
              </a:rPr>
              <a:t>Computer coding concept: </a:t>
            </a:r>
            <a:r>
              <a:rPr lang="en-GB" sz="8000" dirty="0" smtClean="0">
                <a:solidFill>
                  <a:srgbClr val="FF0000"/>
                </a:solidFill>
                <a:latin typeface="Century Gothic" panose="020B0502020202020204" pitchFamily="34" charset="0"/>
              </a:rPr>
              <a:t>Algorithms</a:t>
            </a:r>
          </a:p>
          <a:p>
            <a:endParaRPr lang="en-GB" sz="8000" dirty="0" smtClean="0">
              <a:solidFill>
                <a:schemeClr val="tx1"/>
              </a:solidFill>
              <a:latin typeface="Century Gothic" panose="020B0502020202020204" pitchFamily="34" charset="0"/>
            </a:endParaRPr>
          </a:p>
          <a:p>
            <a:r>
              <a:rPr lang="en-GB" sz="6800" dirty="0">
                <a:solidFill>
                  <a:schemeClr val="tx1"/>
                </a:solidFill>
              </a:rPr>
              <a:t/>
            </a:r>
            <a:br>
              <a:rPr lang="en-GB" sz="6800" dirty="0">
                <a:solidFill>
                  <a:schemeClr val="tx1"/>
                </a:solidFill>
              </a:rPr>
            </a:br>
            <a:endParaRPr lang="en-GB" sz="6800" dirty="0">
              <a:solidFill>
                <a:schemeClr val="tx1"/>
              </a:solidFill>
              <a:latin typeface="Century Gothic" panose="020B0502020202020204" pitchFamily="34" charset="0"/>
            </a:endParaRPr>
          </a:p>
        </p:txBody>
      </p:sp>
      <p:sp>
        <p:nvSpPr>
          <p:cNvPr id="7" name="Oval Callout 6"/>
          <p:cNvSpPr/>
          <p:nvPr/>
        </p:nvSpPr>
        <p:spPr>
          <a:xfrm>
            <a:off x="5580112" y="2348881"/>
            <a:ext cx="3384376" cy="2736304"/>
          </a:xfrm>
          <a:prstGeom prst="wedgeEllipseCallout">
            <a:avLst>
              <a:gd name="adj1" fmla="val -137452"/>
              <a:gd name="adj2" fmla="val 92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p:nvSpPr>
        <p:spPr>
          <a:xfrm>
            <a:off x="5868144" y="3068960"/>
            <a:ext cx="3275856" cy="1200329"/>
          </a:xfrm>
          <a:prstGeom prst="rect">
            <a:avLst/>
          </a:prstGeom>
        </p:spPr>
        <p:txBody>
          <a:bodyPr wrap="square">
            <a:spAutoFit/>
          </a:bodyPr>
          <a:lstStyle/>
          <a:p>
            <a:r>
              <a:rPr lang="en-GB" sz="2400" dirty="0" smtClean="0">
                <a:latin typeface="Century Gothic" panose="020B0502020202020204" pitchFamily="34" charset="0"/>
              </a:rPr>
              <a:t>An </a:t>
            </a:r>
            <a:r>
              <a:rPr lang="en-GB" sz="2400" dirty="0" smtClean="0">
                <a:solidFill>
                  <a:srgbClr val="FF0000"/>
                </a:solidFill>
                <a:latin typeface="Century Gothic" panose="020B0502020202020204" pitchFamily="34" charset="0"/>
              </a:rPr>
              <a:t>algorithm</a:t>
            </a:r>
            <a:r>
              <a:rPr lang="en-GB" sz="2400" dirty="0" smtClean="0">
                <a:latin typeface="Century Gothic" panose="020B0502020202020204" pitchFamily="34" charset="0"/>
              </a:rPr>
              <a:t> is simply a </a:t>
            </a:r>
            <a:r>
              <a:rPr lang="en-GB" sz="2400" b="1" dirty="0" smtClean="0">
                <a:latin typeface="Century Gothic" panose="020B0502020202020204" pitchFamily="34" charset="0"/>
              </a:rPr>
              <a:t>set </a:t>
            </a:r>
            <a:r>
              <a:rPr lang="en-GB" sz="2400" b="1" dirty="0">
                <a:latin typeface="Century Gothic" panose="020B0502020202020204" pitchFamily="34" charset="0"/>
              </a:rPr>
              <a:t>of rules </a:t>
            </a:r>
            <a:r>
              <a:rPr lang="en-GB" sz="2400" dirty="0" smtClean="0">
                <a:latin typeface="Century Gothic" panose="020B0502020202020204" pitchFamily="34" charset="0"/>
              </a:rPr>
              <a:t>to </a:t>
            </a:r>
            <a:r>
              <a:rPr lang="en-GB" sz="2400" dirty="0">
                <a:latin typeface="Century Gothic" panose="020B0502020202020204" pitchFamily="34" charset="0"/>
              </a:rPr>
              <a:t>be </a:t>
            </a:r>
            <a:r>
              <a:rPr lang="en-GB" sz="2400" dirty="0" smtClean="0">
                <a:latin typeface="Century Gothic" panose="020B0502020202020204" pitchFamily="34" charset="0"/>
              </a:rPr>
              <a:t>followed.</a:t>
            </a:r>
            <a:endParaRPr lang="en-GB" sz="2400" dirty="0">
              <a:latin typeface="Century Gothic" panose="020B0502020202020204" pitchFamily="34" charset="0"/>
            </a:endParaRPr>
          </a:p>
        </p:txBody>
      </p:sp>
    </p:spTree>
    <p:extLst>
      <p:ext uri="{BB962C8B-B14F-4D97-AF65-F5344CB8AC3E}">
        <p14:creationId xmlns:p14="http://schemas.microsoft.com/office/powerpoint/2010/main" val="3125209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920575" y="4427759"/>
            <a:ext cx="3170341" cy="22658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sz="half" idx="1"/>
          </p:nvPr>
        </p:nvSpPr>
        <p:spPr>
          <a:xfrm>
            <a:off x="457200" y="260648"/>
            <a:ext cx="8075240" cy="5865515"/>
          </a:xfrm>
        </p:spPr>
        <p:txBody>
          <a:bodyPr>
            <a:normAutofit/>
          </a:bodyPr>
          <a:lstStyle/>
          <a:p>
            <a:pPr marL="0" indent="0">
              <a:buNone/>
            </a:pPr>
            <a:r>
              <a:rPr lang="en-GB" sz="2400" dirty="0">
                <a:latin typeface="Century Gothic" panose="020B0502020202020204" pitchFamily="34" charset="0"/>
              </a:rPr>
              <a:t>So, </a:t>
            </a:r>
            <a:r>
              <a:rPr lang="en-GB" sz="2400" dirty="0" smtClean="0">
                <a:latin typeface="Century Gothic" panose="020B0502020202020204" pitchFamily="34" charset="0"/>
              </a:rPr>
              <a:t>Maisy and Storm went </a:t>
            </a:r>
            <a:r>
              <a:rPr lang="en-GB" sz="2400" dirty="0">
                <a:latin typeface="Century Gothic" panose="020B0502020202020204" pitchFamily="34" charset="0"/>
              </a:rPr>
              <a:t>home to make their own </a:t>
            </a:r>
            <a:r>
              <a:rPr lang="en-GB" sz="2400" dirty="0" smtClean="0">
                <a:latin typeface="Century Gothic" panose="020B0502020202020204" pitchFamily="34" charset="0"/>
              </a:rPr>
              <a:t>dog biscuits</a:t>
            </a:r>
            <a:r>
              <a:rPr lang="en-GB" sz="2400" dirty="0">
                <a:latin typeface="Century Gothic" panose="020B0502020202020204" pitchFamily="34" charset="0"/>
              </a:rPr>
              <a:t> </a:t>
            </a:r>
            <a:r>
              <a:rPr lang="en-GB" sz="2400" dirty="0" smtClean="0">
                <a:latin typeface="Century Gothic" panose="020B0502020202020204" pitchFamily="34" charset="0"/>
              </a:rPr>
              <a:t> They would use the </a:t>
            </a:r>
            <a:r>
              <a:rPr lang="en-GB" sz="2400" dirty="0">
                <a:latin typeface="Century Gothic" panose="020B0502020202020204" pitchFamily="34" charset="0"/>
              </a:rPr>
              <a:t>shop keeper’s </a:t>
            </a:r>
            <a:r>
              <a:rPr lang="en-GB" sz="2400" dirty="0" smtClean="0">
                <a:latin typeface="Century Gothic" panose="020B0502020202020204" pitchFamily="34" charset="0"/>
              </a:rPr>
              <a:t>special, delicious </a:t>
            </a:r>
            <a:r>
              <a:rPr lang="en-GB" sz="2400" dirty="0">
                <a:latin typeface="Century Gothic" panose="020B0502020202020204" pitchFamily="34" charset="0"/>
              </a:rPr>
              <a:t>recipe</a:t>
            </a:r>
            <a:r>
              <a:rPr lang="en-GB" sz="2400" dirty="0" smtClean="0">
                <a:latin typeface="Century Gothic" panose="020B0502020202020204" pitchFamily="34" charset="0"/>
              </a:rPr>
              <a:t>.  Maisy would kindly help Storm to do this.</a:t>
            </a:r>
            <a:endParaRPr lang="en-GB" sz="2400" dirty="0">
              <a:latin typeface="Century Gothic" panose="020B0502020202020204" pitchFamily="34"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796136" y="3399292"/>
            <a:ext cx="2938223" cy="20997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05373" y="2312688"/>
            <a:ext cx="1781526" cy="1998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val Callout 1"/>
          <p:cNvSpPr/>
          <p:nvPr/>
        </p:nvSpPr>
        <p:spPr>
          <a:xfrm>
            <a:off x="683568" y="2029931"/>
            <a:ext cx="3312368" cy="2047141"/>
          </a:xfrm>
          <a:prstGeom prst="wedgeEllipseCallout">
            <a:avLst>
              <a:gd name="adj1" fmla="val 17768"/>
              <a:gd name="adj2" fmla="val 9383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a:t>
            </a:r>
            <a:endParaRPr lang="en-GB" dirty="0"/>
          </a:p>
        </p:txBody>
      </p:sp>
      <p:sp>
        <p:nvSpPr>
          <p:cNvPr id="4" name="TextBox 3"/>
          <p:cNvSpPr txBox="1"/>
          <p:nvPr/>
        </p:nvSpPr>
        <p:spPr>
          <a:xfrm>
            <a:off x="1115616" y="2420888"/>
            <a:ext cx="2520279" cy="1323439"/>
          </a:xfrm>
          <a:prstGeom prst="rect">
            <a:avLst/>
          </a:prstGeom>
          <a:noFill/>
        </p:spPr>
        <p:txBody>
          <a:bodyPr wrap="square" rtlCol="0">
            <a:spAutoFit/>
          </a:bodyPr>
          <a:lstStyle/>
          <a:p>
            <a:r>
              <a:rPr lang="en-GB" sz="2000" dirty="0" smtClean="0">
                <a:latin typeface="Century Gothic" panose="020B0502020202020204" pitchFamily="34" charset="0"/>
              </a:rPr>
              <a:t>I don’t want to </a:t>
            </a:r>
            <a:r>
              <a:rPr lang="en-GB" sz="2000" b="1" dirty="0" smtClean="0">
                <a:latin typeface="Century Gothic" panose="020B0502020202020204" pitchFamily="34" charset="0"/>
              </a:rPr>
              <a:t>cook </a:t>
            </a:r>
            <a:r>
              <a:rPr lang="en-GB" sz="2000" dirty="0" smtClean="0">
                <a:latin typeface="Century Gothic" panose="020B0502020202020204" pitchFamily="34" charset="0"/>
              </a:rPr>
              <a:t>them.  </a:t>
            </a:r>
          </a:p>
          <a:p>
            <a:r>
              <a:rPr lang="en-GB" sz="2000" dirty="0" smtClean="0">
                <a:latin typeface="Century Gothic" panose="020B0502020202020204" pitchFamily="34" charset="0"/>
              </a:rPr>
              <a:t>I want to </a:t>
            </a:r>
            <a:r>
              <a:rPr lang="en-GB" sz="2000" b="1" dirty="0" smtClean="0">
                <a:latin typeface="Century Gothic" panose="020B0502020202020204" pitchFamily="34" charset="0"/>
              </a:rPr>
              <a:t>eat </a:t>
            </a:r>
            <a:r>
              <a:rPr lang="en-GB" sz="2000" dirty="0" smtClean="0">
                <a:latin typeface="Century Gothic" panose="020B0502020202020204" pitchFamily="34" charset="0"/>
              </a:rPr>
              <a:t>them!</a:t>
            </a:r>
            <a:endParaRPr lang="en-GB" sz="2000" dirty="0">
              <a:latin typeface="Century Gothic" panose="020B0502020202020204" pitchFamily="34" charset="0"/>
            </a:endParaRPr>
          </a:p>
        </p:txBody>
      </p:sp>
    </p:spTree>
    <p:extLst>
      <p:ext uri="{BB962C8B-B14F-4D97-AF65-F5344CB8AC3E}">
        <p14:creationId xmlns:p14="http://schemas.microsoft.com/office/powerpoint/2010/main" val="2770654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619672" y="332656"/>
            <a:ext cx="6984776" cy="5904656"/>
          </a:xfrm>
        </p:spPr>
        <p:txBody>
          <a:bodyPr>
            <a:noAutofit/>
          </a:bodyPr>
          <a:lstStyle/>
          <a:p>
            <a:pPr marL="0" indent="0">
              <a:buNone/>
            </a:pPr>
            <a:r>
              <a:rPr lang="en-GB" b="1" dirty="0" smtClean="0">
                <a:latin typeface="Century Gothic" panose="020B0502020202020204" pitchFamily="34" charset="0"/>
              </a:rPr>
              <a:t>Here is the recipe for making dog biscuits:</a:t>
            </a:r>
          </a:p>
          <a:p>
            <a:pPr marL="0" indent="0">
              <a:buNone/>
            </a:pPr>
            <a:r>
              <a:rPr lang="en-GB" b="1" dirty="0" smtClean="0">
                <a:latin typeface="Century Gothic" panose="020B0502020202020204" pitchFamily="34" charset="0"/>
              </a:rPr>
              <a:t>Ingredients</a:t>
            </a:r>
            <a:endParaRPr lang="en-GB" dirty="0">
              <a:latin typeface="Century Gothic" panose="020B0502020202020204" pitchFamily="34" charset="0"/>
            </a:endParaRPr>
          </a:p>
          <a:p>
            <a:r>
              <a:rPr lang="en-GB" dirty="0">
                <a:latin typeface="Century Gothic" panose="020B0502020202020204" pitchFamily="34" charset="0"/>
              </a:rPr>
              <a:t>2 </a:t>
            </a:r>
            <a:r>
              <a:rPr lang="en-GB" dirty="0" smtClean="0">
                <a:latin typeface="Century Gothic" panose="020B0502020202020204" pitchFamily="34" charset="0"/>
              </a:rPr>
              <a:t> </a:t>
            </a:r>
            <a:r>
              <a:rPr lang="en-GB" dirty="0">
                <a:latin typeface="Century Gothic" panose="020B0502020202020204" pitchFamily="34" charset="0"/>
              </a:rPr>
              <a:t>cups </a:t>
            </a:r>
            <a:r>
              <a:rPr lang="en-GB" dirty="0" smtClean="0">
                <a:latin typeface="Century Gothic" panose="020B0502020202020204" pitchFamily="34" charset="0"/>
              </a:rPr>
              <a:t>whole flour</a:t>
            </a:r>
          </a:p>
          <a:p>
            <a:r>
              <a:rPr lang="en-GB" dirty="0">
                <a:latin typeface="Century Gothic" panose="020B0502020202020204" pitchFamily="34" charset="0"/>
              </a:rPr>
              <a:t> ½ teaspoon </a:t>
            </a:r>
            <a:r>
              <a:rPr lang="en-GB" dirty="0" smtClean="0">
                <a:latin typeface="Century Gothic" panose="020B0502020202020204" pitchFamily="34" charset="0"/>
              </a:rPr>
              <a:t>of salt </a:t>
            </a:r>
          </a:p>
          <a:p>
            <a:r>
              <a:rPr lang="en-GB" dirty="0" smtClean="0">
                <a:latin typeface="Century Gothic" panose="020B0502020202020204" pitchFamily="34" charset="0"/>
              </a:rPr>
              <a:t>1 egg</a:t>
            </a:r>
            <a:endParaRPr lang="en-GB" dirty="0">
              <a:latin typeface="Century Gothic" panose="020B0502020202020204" pitchFamily="34" charset="0"/>
            </a:endParaRPr>
          </a:p>
          <a:p>
            <a:r>
              <a:rPr lang="en-GB" dirty="0">
                <a:latin typeface="Century Gothic" panose="020B0502020202020204" pitchFamily="34" charset="0"/>
              </a:rPr>
              <a:t>1 </a:t>
            </a:r>
            <a:r>
              <a:rPr lang="en-GB" dirty="0" smtClean="0">
                <a:latin typeface="Century Gothic" panose="020B0502020202020204" pitchFamily="34" charset="0"/>
              </a:rPr>
              <a:t>beef or chicken stock cube</a:t>
            </a:r>
            <a:endParaRPr lang="en-GB" dirty="0">
              <a:latin typeface="Century Gothic" panose="020B0502020202020204" pitchFamily="34" charset="0"/>
            </a:endParaRPr>
          </a:p>
          <a:p>
            <a:r>
              <a:rPr lang="en-GB" dirty="0">
                <a:latin typeface="Century Gothic" panose="020B0502020202020204" pitchFamily="34" charset="0"/>
              </a:rPr>
              <a:t>½ cup hot </a:t>
            </a:r>
            <a:r>
              <a:rPr lang="en-GB" dirty="0" smtClean="0">
                <a:latin typeface="Century Gothic" panose="020B0502020202020204" pitchFamily="34" charset="0"/>
              </a:rPr>
              <a:t>water</a:t>
            </a:r>
          </a:p>
          <a:p>
            <a:pPr marL="0" indent="0">
              <a:buNone/>
            </a:pPr>
            <a:r>
              <a:rPr lang="en-GB" b="1" dirty="0" smtClean="0">
                <a:latin typeface="Century Gothic" panose="020B0502020202020204" pitchFamily="34" charset="0"/>
              </a:rPr>
              <a:t>Method</a:t>
            </a:r>
            <a:endParaRPr lang="en-GB" b="1" dirty="0">
              <a:latin typeface="Century Gothic" panose="020B0502020202020204" pitchFamily="34" charset="0"/>
            </a:endParaRPr>
          </a:p>
          <a:p>
            <a:pPr marL="0" indent="0">
              <a:buNone/>
            </a:pPr>
            <a:r>
              <a:rPr lang="en-GB" dirty="0" smtClean="0">
                <a:latin typeface="Century Gothic" panose="020B0502020202020204" pitchFamily="34" charset="0"/>
              </a:rPr>
              <a:t>Mix together, and put in the oven at 190C for </a:t>
            </a:r>
            <a:r>
              <a:rPr lang="en-GB" dirty="0">
                <a:latin typeface="Century Gothic" panose="020B0502020202020204" pitchFamily="34" charset="0"/>
              </a:rPr>
              <a:t>4</a:t>
            </a:r>
            <a:r>
              <a:rPr lang="en-GB" dirty="0" smtClean="0">
                <a:latin typeface="Century Gothic" panose="020B0502020202020204" pitchFamily="34" charset="0"/>
              </a:rPr>
              <a:t>0 minutes.</a:t>
            </a:r>
          </a:p>
          <a:p>
            <a:pPr marL="0" indent="0">
              <a:buNone/>
            </a:pPr>
            <a:r>
              <a:rPr lang="en-GB" sz="2000" dirty="0" smtClean="0">
                <a:latin typeface="Century Gothic" panose="020B0502020202020204" pitchFamily="34" charset="0"/>
              </a:rPr>
              <a:t>Note: This is a </a:t>
            </a:r>
            <a:r>
              <a:rPr lang="en-GB" sz="2000" b="1" dirty="0" smtClean="0">
                <a:latin typeface="Century Gothic" panose="020B0502020202020204" pitchFamily="34" charset="0"/>
              </a:rPr>
              <a:t>real</a:t>
            </a:r>
            <a:r>
              <a:rPr lang="en-GB" sz="2000" dirty="0" smtClean="0">
                <a:latin typeface="Century Gothic" panose="020B0502020202020204" pitchFamily="34" charset="0"/>
              </a:rPr>
              <a:t> recipe.  If you have a dog, try it!  </a:t>
            </a:r>
          </a:p>
          <a:p>
            <a:pPr marL="0" indent="0">
              <a:buNone/>
            </a:pPr>
            <a:r>
              <a:rPr lang="en-GB" sz="2000" dirty="0" smtClean="0">
                <a:latin typeface="Century Gothic" panose="020B0502020202020204" pitchFamily="34" charset="0"/>
              </a:rPr>
              <a:t>It works!</a:t>
            </a:r>
            <a:endParaRPr lang="en-GB" sz="2000" dirty="0">
              <a:latin typeface="Century Gothic" panose="020B0502020202020204" pitchFamily="34" charset="0"/>
            </a:endParaRPr>
          </a:p>
          <a:p>
            <a:endParaRPr lang="en-GB" sz="3200" dirty="0">
              <a:latin typeface="Century Gothic" panose="020B0502020202020204" pitchFamily="34" charset="0"/>
            </a:endParaRPr>
          </a:p>
        </p:txBody>
      </p:sp>
    </p:spTree>
    <p:extLst>
      <p:ext uri="{BB962C8B-B14F-4D97-AF65-F5344CB8AC3E}">
        <p14:creationId xmlns:p14="http://schemas.microsoft.com/office/powerpoint/2010/main" val="2088331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32656"/>
            <a:ext cx="8147248" cy="5793507"/>
          </a:xfrm>
        </p:spPr>
        <p:txBody>
          <a:bodyPr>
            <a:normAutofit lnSpcReduction="10000"/>
          </a:bodyPr>
          <a:lstStyle/>
          <a:p>
            <a:pPr marL="0" indent="0">
              <a:buNone/>
            </a:pPr>
            <a:r>
              <a:rPr lang="en-GB" sz="2400" dirty="0" smtClean="0">
                <a:latin typeface="Century Gothic" panose="020B0502020202020204" pitchFamily="34" charset="0"/>
              </a:rPr>
              <a:t>So, Maisy and Storm got together all of the ingredients that they needed to make the biscuits.  Storm got the dry ingredients (flour, salt, and stock cubes).  Maisy got the egg, the water, and the bowl.</a:t>
            </a:r>
          </a:p>
          <a:p>
            <a:pPr marL="0" indent="0">
              <a:buNone/>
            </a:pPr>
            <a:endParaRPr lang="en-GB" sz="2400" dirty="0" smtClean="0">
              <a:latin typeface="Century Gothic" panose="020B0502020202020204" pitchFamily="34" charset="0"/>
            </a:endParaRPr>
          </a:p>
          <a:p>
            <a:pPr marL="0" indent="0">
              <a:buNone/>
            </a:pPr>
            <a:r>
              <a:rPr lang="en-GB" sz="2400" dirty="0">
                <a:latin typeface="Century Gothic" panose="020B0502020202020204" pitchFamily="34" charset="0"/>
              </a:rPr>
              <a:t>f</a:t>
            </a:r>
            <a:r>
              <a:rPr lang="en-GB" sz="2400" dirty="0" smtClean="0">
                <a:latin typeface="Century Gothic" panose="020B0502020202020204" pitchFamily="34" charset="0"/>
              </a:rPr>
              <a:t>lour</a:t>
            </a:r>
          </a:p>
          <a:p>
            <a:pPr marL="0" indent="0">
              <a:buNone/>
            </a:pPr>
            <a:r>
              <a:rPr lang="en-GB" sz="2400" dirty="0">
                <a:latin typeface="Century Gothic" panose="020B0502020202020204" pitchFamily="34" charset="0"/>
              </a:rPr>
              <a:t>s</a:t>
            </a:r>
            <a:r>
              <a:rPr lang="en-GB" sz="2400" dirty="0" smtClean="0">
                <a:latin typeface="Century Gothic" panose="020B0502020202020204" pitchFamily="34" charset="0"/>
              </a:rPr>
              <a:t>alt</a:t>
            </a:r>
          </a:p>
          <a:p>
            <a:pPr marL="0" indent="0">
              <a:buNone/>
            </a:pPr>
            <a:r>
              <a:rPr lang="en-GB" sz="2400" dirty="0">
                <a:latin typeface="Century Gothic" panose="020B0502020202020204" pitchFamily="34" charset="0"/>
              </a:rPr>
              <a:t>s</a:t>
            </a:r>
            <a:r>
              <a:rPr lang="en-GB" sz="2400" dirty="0" smtClean="0">
                <a:latin typeface="Century Gothic" panose="020B0502020202020204" pitchFamily="34" charset="0"/>
              </a:rPr>
              <a:t>tock cubes</a:t>
            </a:r>
            <a:endParaRPr lang="en-GB" sz="2400" dirty="0">
              <a:latin typeface="Century Gothic" panose="020B0502020202020204" pitchFamily="34" charset="0"/>
            </a:endParaRPr>
          </a:p>
          <a:p>
            <a:pPr marL="0" indent="0">
              <a:buNone/>
            </a:pPr>
            <a:endParaRPr lang="en-GB" sz="2400" dirty="0" smtClean="0">
              <a:latin typeface="Century Gothic" panose="020B0502020202020204" pitchFamily="34" charset="0"/>
            </a:endParaRPr>
          </a:p>
          <a:p>
            <a:pPr marL="0" indent="0">
              <a:buNone/>
            </a:pPr>
            <a:r>
              <a:rPr lang="en-GB" sz="2400" dirty="0" smtClean="0">
                <a:latin typeface="Century Gothic" panose="020B0502020202020204" pitchFamily="34" charset="0"/>
              </a:rPr>
              <a:t> </a:t>
            </a:r>
          </a:p>
          <a:p>
            <a:pPr marL="0" indent="0">
              <a:buNone/>
            </a:pPr>
            <a:endParaRPr lang="en-GB" sz="2400" dirty="0" smtClean="0">
              <a:latin typeface="Century Gothic" panose="020B0502020202020204" pitchFamily="34" charset="0"/>
            </a:endParaRPr>
          </a:p>
          <a:p>
            <a:pPr marL="0" indent="0">
              <a:buNone/>
            </a:pPr>
            <a:r>
              <a:rPr lang="en-GB" sz="2400" dirty="0">
                <a:latin typeface="Century Gothic" panose="020B0502020202020204" pitchFamily="34" charset="0"/>
              </a:rPr>
              <a:t>e</a:t>
            </a:r>
            <a:r>
              <a:rPr lang="en-GB" sz="2400" dirty="0" smtClean="0">
                <a:latin typeface="Century Gothic" panose="020B0502020202020204" pitchFamily="34" charset="0"/>
              </a:rPr>
              <a:t>gg</a:t>
            </a:r>
          </a:p>
          <a:p>
            <a:pPr marL="0" indent="0">
              <a:buNone/>
            </a:pPr>
            <a:r>
              <a:rPr lang="en-GB" sz="2400" dirty="0">
                <a:latin typeface="Century Gothic" panose="020B0502020202020204" pitchFamily="34" charset="0"/>
              </a:rPr>
              <a:t>w</a:t>
            </a:r>
            <a:r>
              <a:rPr lang="en-GB" sz="2400" dirty="0" smtClean="0">
                <a:latin typeface="Century Gothic" panose="020B0502020202020204" pitchFamily="34" charset="0"/>
              </a:rPr>
              <a:t>ater</a:t>
            </a:r>
          </a:p>
          <a:p>
            <a:pPr marL="0" indent="0">
              <a:buNone/>
            </a:pPr>
            <a:r>
              <a:rPr lang="en-GB" sz="2400" dirty="0">
                <a:latin typeface="Century Gothic" panose="020B0502020202020204" pitchFamily="34" charset="0"/>
              </a:rPr>
              <a:t>b</a:t>
            </a:r>
            <a:r>
              <a:rPr lang="en-GB" sz="2400" dirty="0" smtClean="0">
                <a:latin typeface="Century Gothic" panose="020B0502020202020204" pitchFamily="34" charset="0"/>
              </a:rPr>
              <a:t>owl</a:t>
            </a:r>
          </a:p>
          <a:p>
            <a:pPr marL="0" indent="0">
              <a:buNone/>
            </a:pPr>
            <a:endParaRPr lang="en-GB" sz="2000" dirty="0">
              <a:latin typeface="Century Gothic" panose="020B0502020202020204" pitchFamily="34" charset="0"/>
            </a:endParaRPr>
          </a:p>
        </p:txBody>
      </p:sp>
      <p:sp>
        <p:nvSpPr>
          <p:cNvPr id="4" name="Content Placeholder 3"/>
          <p:cNvSpPr>
            <a:spLocks noGrp="1"/>
          </p:cNvSpPr>
          <p:nvPr>
            <p:ph sz="half" idx="2"/>
          </p:nvPr>
        </p:nvSpPr>
        <p:spPr>
          <a:xfrm>
            <a:off x="4648200" y="404664"/>
            <a:ext cx="4038600" cy="5721499"/>
          </a:xfrm>
        </p:spPr>
        <p:txBody>
          <a:bodyPr>
            <a:normAutofit lnSpcReduction="10000"/>
          </a:bodyPr>
          <a:lstStyle/>
          <a:p>
            <a:pPr marL="0" indent="0">
              <a:buNone/>
            </a:pPr>
            <a:endParaRPr lang="en-GB" sz="2000" dirty="0" smtClean="0">
              <a:latin typeface="Century Gothic" panose="020B0502020202020204" pitchFamily="34" charset="0"/>
            </a:endParaRPr>
          </a:p>
          <a:p>
            <a:pPr marL="0" indent="0">
              <a:buNone/>
            </a:pPr>
            <a:endParaRPr lang="en-GB" sz="2000" dirty="0" smtClean="0">
              <a:latin typeface="Century Gothic" panose="020B0502020202020204" pitchFamily="34" charset="0"/>
            </a:endParaRPr>
          </a:p>
          <a:p>
            <a:pPr marL="0" indent="0">
              <a:buNone/>
            </a:pPr>
            <a:endParaRPr lang="en-GB" sz="2000" dirty="0" smtClean="0">
              <a:latin typeface="Century Gothic" panose="020B0502020202020204" pitchFamily="34" charset="0"/>
            </a:endParaRPr>
          </a:p>
          <a:p>
            <a:pPr marL="0" indent="0">
              <a:buNone/>
            </a:pPr>
            <a:endParaRPr lang="en-GB" sz="2000" dirty="0">
              <a:latin typeface="Century Gothic" panose="020B0502020202020204" pitchFamily="34" charset="0"/>
            </a:endParaRPr>
          </a:p>
          <a:p>
            <a:pPr marL="0" indent="0">
              <a:buNone/>
            </a:pPr>
            <a:endParaRPr lang="en-GB" sz="2000" dirty="0" smtClean="0">
              <a:latin typeface="Century Gothic" panose="020B0502020202020204" pitchFamily="34" charset="0"/>
            </a:endParaRPr>
          </a:p>
          <a:p>
            <a:pPr marL="0" indent="0">
              <a:buNone/>
            </a:pPr>
            <a:endParaRPr lang="en-GB" sz="2000" dirty="0">
              <a:latin typeface="Century Gothic" panose="020B0502020202020204" pitchFamily="34" charset="0"/>
            </a:endParaRPr>
          </a:p>
          <a:p>
            <a:pPr marL="0" indent="0">
              <a:buNone/>
            </a:pPr>
            <a:endParaRPr lang="en-GB" sz="2000" dirty="0" smtClean="0">
              <a:latin typeface="Century Gothic" panose="020B0502020202020204" pitchFamily="34" charset="0"/>
            </a:endParaRPr>
          </a:p>
          <a:p>
            <a:pPr marL="0" indent="0">
              <a:buNone/>
            </a:pPr>
            <a:endParaRPr lang="en-GB" sz="2000" dirty="0" smtClean="0">
              <a:latin typeface="Century Gothic" panose="020B0502020202020204" pitchFamily="34" charset="0"/>
            </a:endParaRPr>
          </a:p>
          <a:p>
            <a:pPr marL="0" indent="0">
              <a:buNone/>
            </a:pPr>
            <a:endParaRPr lang="en-GB" sz="2000" dirty="0" smtClean="0">
              <a:latin typeface="Century Gothic" panose="020B050202020202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835696" y="4653136"/>
            <a:ext cx="2406335" cy="17196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2960425" y="1916832"/>
            <a:ext cx="2563212" cy="1831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0769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9296" cy="1210146"/>
          </a:xfrm>
        </p:spPr>
        <p:txBody>
          <a:bodyPr>
            <a:noAutofit/>
          </a:bodyPr>
          <a:lstStyle/>
          <a:p>
            <a:pPr algn="l"/>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smtClean="0">
                <a:latin typeface="Century Gothic" panose="020B0502020202020204" pitchFamily="34" charset="0"/>
              </a:rPr>
              <a:t>Maisy said, “Now, that we have the ingredients together, we need to follow all of the cooking instructions very carefully.  Let’s start by </a:t>
            </a:r>
            <a:r>
              <a:rPr lang="en-GB" sz="2400" dirty="0" smtClean="0">
                <a:solidFill>
                  <a:srgbClr val="FF0000"/>
                </a:solidFill>
                <a:latin typeface="Century Gothic" panose="020B0502020202020204" pitchFamily="34" charset="0"/>
              </a:rPr>
              <a:t>decomposing</a:t>
            </a:r>
            <a:r>
              <a:rPr lang="en-GB" sz="2400" dirty="0" smtClean="0">
                <a:solidFill>
                  <a:schemeClr val="tx2"/>
                </a:solidFill>
                <a:latin typeface="Century Gothic" panose="020B0502020202020204" pitchFamily="34" charset="0"/>
              </a:rPr>
              <a:t> </a:t>
            </a:r>
            <a:r>
              <a:rPr lang="en-GB" sz="2400" dirty="0" smtClean="0">
                <a:latin typeface="Century Gothic" panose="020B0502020202020204" pitchFamily="34" charset="0"/>
              </a:rPr>
              <a:t>the task.” Storm looked really puzzled.  “I thought </a:t>
            </a:r>
            <a:r>
              <a:rPr lang="en-GB" sz="2400" dirty="0" smtClean="0">
                <a:solidFill>
                  <a:srgbClr val="FF0000"/>
                </a:solidFill>
                <a:latin typeface="Century Gothic" panose="020B0502020202020204" pitchFamily="34" charset="0"/>
              </a:rPr>
              <a:t>decomposing</a:t>
            </a:r>
            <a:r>
              <a:rPr lang="en-GB" sz="2400" dirty="0" smtClean="0">
                <a:latin typeface="Century Gothic" panose="020B0502020202020204" pitchFamily="34" charset="0"/>
              </a:rPr>
              <a:t> is what my grass cuttings, and potato peelings do when I put them in the compost heap!  It gets really smelly!” Maisy chuckled.  “No, silly!  It  just means</a:t>
            </a:r>
            <a:r>
              <a:rPr lang="en-GB" sz="2400" dirty="0" smtClean="0">
                <a:solidFill>
                  <a:srgbClr val="FF0000"/>
                </a:solidFill>
                <a:latin typeface="Century Gothic" panose="020B0502020202020204" pitchFamily="34" charset="0"/>
              </a:rPr>
              <a:t> breaking the problem down into parts, or steps</a:t>
            </a:r>
            <a:r>
              <a:rPr lang="en-GB" sz="2400" dirty="0" smtClean="0">
                <a:latin typeface="Century Gothic" panose="020B0502020202020204" pitchFamily="34" charset="0"/>
              </a:rPr>
              <a:t>, to make a plan.”</a:t>
            </a:r>
            <a:br>
              <a:rPr lang="en-GB" sz="2400" dirty="0" smtClean="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b="1" dirty="0" smtClean="0">
                <a:solidFill>
                  <a:srgbClr val="00B050"/>
                </a:solidFill>
                <a:latin typeface="Century Gothic" panose="020B0502020202020204" pitchFamily="34" charset="0"/>
              </a:rPr>
              <a:t>The plan</a:t>
            </a: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solidFill>
                  <a:srgbClr val="00B050"/>
                </a:solidFill>
                <a:latin typeface="Century Gothic" panose="020B0502020202020204" pitchFamily="34" charset="0"/>
              </a:rPr>
              <a:t>Step 1 Sort out the ingredients</a:t>
            </a:r>
            <a:br>
              <a:rPr lang="en-GB" sz="2400" dirty="0" smtClean="0">
                <a:solidFill>
                  <a:srgbClr val="00B050"/>
                </a:solidFill>
                <a:latin typeface="Century Gothic" panose="020B0502020202020204" pitchFamily="34" charset="0"/>
              </a:rPr>
            </a:br>
            <a:r>
              <a:rPr lang="en-GB" sz="2400" dirty="0" smtClean="0">
                <a:solidFill>
                  <a:srgbClr val="00B050"/>
                </a:solidFill>
                <a:latin typeface="Century Gothic" panose="020B0502020202020204" pitchFamily="34" charset="0"/>
              </a:rPr>
              <a:t>Step 2 Mix these together in the bowl</a:t>
            </a:r>
            <a:br>
              <a:rPr lang="en-GB" sz="2400" dirty="0" smtClean="0">
                <a:solidFill>
                  <a:srgbClr val="00B050"/>
                </a:solidFill>
                <a:latin typeface="Century Gothic" panose="020B0502020202020204" pitchFamily="34" charset="0"/>
              </a:rPr>
            </a:br>
            <a:r>
              <a:rPr lang="en-GB" sz="2400" dirty="0" smtClean="0">
                <a:solidFill>
                  <a:srgbClr val="00B050"/>
                </a:solidFill>
                <a:latin typeface="Century Gothic" panose="020B0502020202020204" pitchFamily="34" charset="0"/>
              </a:rPr>
              <a:t>Step 3 Heat up the oven</a:t>
            </a:r>
            <a:br>
              <a:rPr lang="en-GB" sz="2400" dirty="0" smtClean="0">
                <a:solidFill>
                  <a:srgbClr val="00B050"/>
                </a:solidFill>
                <a:latin typeface="Century Gothic" panose="020B0502020202020204" pitchFamily="34" charset="0"/>
              </a:rPr>
            </a:br>
            <a:r>
              <a:rPr lang="en-GB" sz="2400" dirty="0" smtClean="0">
                <a:solidFill>
                  <a:srgbClr val="00B050"/>
                </a:solidFill>
                <a:latin typeface="Century Gothic" panose="020B0502020202020204" pitchFamily="34" charset="0"/>
              </a:rPr>
              <a:t>Step 4 Shape the wet mixture into biscuits</a:t>
            </a:r>
            <a:br>
              <a:rPr lang="en-GB" sz="2400" dirty="0" smtClean="0">
                <a:solidFill>
                  <a:srgbClr val="00B050"/>
                </a:solidFill>
                <a:latin typeface="Century Gothic" panose="020B0502020202020204" pitchFamily="34" charset="0"/>
              </a:rPr>
            </a:br>
            <a:r>
              <a:rPr lang="en-GB" sz="2400" dirty="0" smtClean="0">
                <a:solidFill>
                  <a:srgbClr val="00B050"/>
                </a:solidFill>
                <a:latin typeface="Century Gothic" panose="020B0502020202020204" pitchFamily="34" charset="0"/>
              </a:rPr>
              <a:t>Step 5 Place the biscuits carefully into the hot oven</a:t>
            </a:r>
            <a:br>
              <a:rPr lang="en-GB" sz="2400" dirty="0" smtClean="0">
                <a:solidFill>
                  <a:srgbClr val="00B050"/>
                </a:solidFill>
                <a:latin typeface="Century Gothic" panose="020B0502020202020204" pitchFamily="34" charset="0"/>
              </a:rPr>
            </a:br>
            <a:r>
              <a:rPr lang="en-GB" sz="2400" dirty="0" smtClean="0">
                <a:solidFill>
                  <a:srgbClr val="00B050"/>
                </a:solidFill>
                <a:latin typeface="Century Gothic" panose="020B0502020202020204" pitchFamily="34" charset="0"/>
              </a:rPr>
              <a:t>Step 6 Cook for 40 minutes</a:t>
            </a:r>
            <a:br>
              <a:rPr lang="en-GB" sz="2400" dirty="0" smtClean="0">
                <a:solidFill>
                  <a:srgbClr val="00B050"/>
                </a:solidFill>
                <a:latin typeface="Century Gothic" panose="020B0502020202020204" pitchFamily="34" charset="0"/>
              </a:rPr>
            </a:br>
            <a:r>
              <a:rPr lang="en-GB" sz="2400" dirty="0" smtClean="0">
                <a:solidFill>
                  <a:srgbClr val="00B050"/>
                </a:solidFill>
                <a:latin typeface="Century Gothic" panose="020B0502020202020204" pitchFamily="34" charset="0"/>
              </a:rPr>
              <a:t>Step 7 Take the hot, dry biscuits out of the oven carefully</a:t>
            </a:r>
            <a:br>
              <a:rPr lang="en-GB" sz="2400" dirty="0" smtClean="0">
                <a:solidFill>
                  <a:srgbClr val="00B050"/>
                </a:solidFill>
                <a:latin typeface="Century Gothic" panose="020B0502020202020204" pitchFamily="34" charset="0"/>
              </a:rPr>
            </a:br>
            <a:endParaRPr lang="en-GB" sz="2400" i="1" dirty="0">
              <a:solidFill>
                <a:schemeClr val="tx2"/>
              </a:solidFill>
              <a:latin typeface="Century Gothic" panose="020B0502020202020204" pitchFamily="34" charset="0"/>
            </a:endParaRPr>
          </a:p>
        </p:txBody>
      </p:sp>
    </p:spTree>
    <p:extLst>
      <p:ext uri="{BB962C8B-B14F-4D97-AF65-F5344CB8AC3E}">
        <p14:creationId xmlns:p14="http://schemas.microsoft.com/office/powerpoint/2010/main" val="10181189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3528" y="188640"/>
            <a:ext cx="8579296" cy="6497153"/>
          </a:xfrm>
        </p:spPr>
        <p:txBody>
          <a:bodyPr>
            <a:normAutofit/>
          </a:bodyPr>
          <a:lstStyle/>
          <a:p>
            <a:pPr marL="0" indent="0">
              <a:buNone/>
            </a:pPr>
            <a:r>
              <a:rPr lang="en-GB" sz="2600" dirty="0" smtClean="0">
                <a:latin typeface="Century Gothic" panose="020B0502020202020204" pitchFamily="34" charset="0"/>
              </a:rPr>
              <a:t>They started to follow the recipe.  But Storm </a:t>
            </a:r>
            <a:r>
              <a:rPr lang="en-GB" sz="2600" dirty="0">
                <a:latin typeface="Century Gothic" panose="020B0502020202020204" pitchFamily="34" charset="0"/>
              </a:rPr>
              <a:t>sometimes lost concentration on what </a:t>
            </a:r>
            <a:r>
              <a:rPr lang="en-GB" sz="2600" dirty="0" smtClean="0">
                <a:latin typeface="Century Gothic" panose="020B0502020202020204" pitchFamily="34" charset="0"/>
              </a:rPr>
              <a:t>he </a:t>
            </a:r>
            <a:r>
              <a:rPr lang="en-GB" sz="2600" dirty="0">
                <a:latin typeface="Century Gothic" panose="020B0502020202020204" pitchFamily="34" charset="0"/>
              </a:rPr>
              <a:t>was </a:t>
            </a:r>
            <a:r>
              <a:rPr lang="en-GB" sz="2600" dirty="0" smtClean="0">
                <a:latin typeface="Century Gothic" panose="020B0502020202020204" pitchFamily="34" charset="0"/>
              </a:rPr>
              <a:t>doing, and was now looking at another recipe!  </a:t>
            </a:r>
          </a:p>
          <a:p>
            <a:pPr marL="0" indent="0">
              <a:buNone/>
            </a:pPr>
            <a:endParaRPr lang="en-GB" sz="2600" dirty="0" smtClean="0">
              <a:latin typeface="Century Gothic" panose="020B0502020202020204" pitchFamily="34" charset="0"/>
            </a:endParaRPr>
          </a:p>
          <a:p>
            <a:pPr marL="0" indent="0">
              <a:buNone/>
            </a:pPr>
            <a:endParaRPr lang="en-GB" sz="2600" dirty="0">
              <a:latin typeface="Century Gothic" panose="020B0502020202020204" pitchFamily="34" charset="0"/>
            </a:endParaRPr>
          </a:p>
          <a:p>
            <a:pPr marL="0" indent="0">
              <a:buNone/>
            </a:pPr>
            <a:endParaRPr lang="en-GB" sz="2600" dirty="0" smtClean="0">
              <a:latin typeface="Century Gothic" panose="020B0502020202020204" pitchFamily="34" charset="0"/>
            </a:endParaRPr>
          </a:p>
          <a:p>
            <a:pPr marL="0" indent="0">
              <a:buNone/>
            </a:pPr>
            <a:r>
              <a:rPr lang="en-GB" sz="2600" dirty="0" smtClean="0">
                <a:latin typeface="Century Gothic" panose="020B0502020202020204" pitchFamily="34" charset="0"/>
              </a:rPr>
              <a:t>Storm had not made biscuits before, so when Maisy told him to put the egg in, he did </a:t>
            </a:r>
            <a:r>
              <a:rPr lang="en-GB" sz="2600" b="1" dirty="0" smtClean="0">
                <a:latin typeface="Century Gothic" panose="020B0502020202020204" pitchFamily="34" charset="0"/>
              </a:rPr>
              <a:t>just that</a:t>
            </a:r>
            <a:r>
              <a:rPr lang="en-GB" sz="2600" dirty="0" smtClean="0">
                <a:latin typeface="Century Gothic" panose="020B0502020202020204" pitchFamily="34" charset="0"/>
              </a:rPr>
              <a:t>!  Without Maisy noticing, Storm put the whole egg in </a:t>
            </a:r>
            <a:r>
              <a:rPr lang="en-GB" sz="2600" b="1" dirty="0" smtClean="0">
                <a:latin typeface="Century Gothic" panose="020B0502020202020204" pitchFamily="34" charset="0"/>
              </a:rPr>
              <a:t>with the shell still on!  </a:t>
            </a:r>
          </a:p>
          <a:p>
            <a:pPr marL="0" indent="0">
              <a:buNone/>
            </a:pPr>
            <a:endParaRPr lang="en-GB" sz="2600" b="1" dirty="0">
              <a:latin typeface="Century Gothic" panose="020B0502020202020204" pitchFamily="34" charset="0"/>
            </a:endParaRPr>
          </a:p>
          <a:p>
            <a:pPr marL="0" indent="0">
              <a:buNone/>
            </a:pPr>
            <a:endParaRPr lang="en-GB" sz="2600" dirty="0">
              <a:latin typeface="Century Gothic" panose="020B0502020202020204" pitchFamily="34" charset="0"/>
            </a:endParaRPr>
          </a:p>
          <a:p>
            <a:pPr marL="0" indent="0">
              <a:buNone/>
            </a:pPr>
            <a:r>
              <a:rPr lang="en-GB" sz="2600" dirty="0" smtClean="0">
                <a:latin typeface="Century Gothic" panose="020B0502020202020204" pitchFamily="34" charset="0"/>
              </a:rPr>
              <a:t>They then followed the rest of the recipe…</a:t>
            </a:r>
            <a:endParaRPr lang="en-GB" sz="2600" dirty="0">
              <a:latin typeface="Century Gothic" panose="020B0502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499678">
            <a:off x="2872175" y="4184449"/>
            <a:ext cx="794634" cy="12920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6079" y="1400592"/>
            <a:ext cx="2115842" cy="1512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796136" y="2348880"/>
            <a:ext cx="2420856" cy="369332"/>
          </a:xfrm>
          <a:prstGeom prst="rect">
            <a:avLst/>
          </a:prstGeom>
          <a:noFill/>
        </p:spPr>
        <p:txBody>
          <a:bodyPr wrap="none" rtlCol="0">
            <a:spAutoFit/>
          </a:bodyPr>
          <a:lstStyle/>
          <a:p>
            <a:r>
              <a:rPr lang="en-GB" dirty="0" smtClean="0"/>
              <a:t>……………………………………</a:t>
            </a:r>
            <a:endParaRPr lang="en-GB" dirty="0"/>
          </a:p>
        </p:txBody>
      </p:sp>
    </p:spTree>
    <p:extLst>
      <p:ext uri="{BB962C8B-B14F-4D97-AF65-F5344CB8AC3E}">
        <p14:creationId xmlns:p14="http://schemas.microsoft.com/office/powerpoint/2010/main" val="29739921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32656"/>
            <a:ext cx="8291264" cy="5793507"/>
          </a:xfrm>
        </p:spPr>
        <p:txBody>
          <a:bodyPr>
            <a:normAutofit/>
          </a:bodyPr>
          <a:lstStyle/>
          <a:p>
            <a:pPr marL="0" indent="0">
              <a:buNone/>
            </a:pPr>
            <a:r>
              <a:rPr lang="en-GB" sz="2600" dirty="0" smtClean="0">
                <a:latin typeface="Century Gothic" panose="020B0502020202020204" pitchFamily="34" charset="0"/>
              </a:rPr>
              <a:t>When the biscuits were ready, they tried them out.</a:t>
            </a:r>
          </a:p>
          <a:p>
            <a:pPr marL="0" indent="0">
              <a:buNone/>
            </a:pPr>
            <a:r>
              <a:rPr lang="en-GB" sz="2600" dirty="0" smtClean="0">
                <a:latin typeface="Century Gothic" panose="020B0502020202020204" pitchFamily="34" charset="0"/>
              </a:rPr>
              <a:t>They were really </a:t>
            </a:r>
            <a:r>
              <a:rPr lang="en-GB" sz="2600" b="1" dirty="0" smtClean="0">
                <a:latin typeface="Century Gothic" panose="020B0502020202020204" pitchFamily="34" charset="0"/>
              </a:rPr>
              <a:t>horrible</a:t>
            </a:r>
            <a:r>
              <a:rPr lang="en-GB" sz="2600" dirty="0" smtClean="0">
                <a:latin typeface="Century Gothic" panose="020B0502020202020204" pitchFamily="34" charset="0"/>
              </a:rPr>
              <a:t>!  They were filled with broken bits of egg shell, and tasted</a:t>
            </a:r>
            <a:r>
              <a:rPr lang="en-GB" sz="2400" dirty="0" smtClean="0">
                <a:latin typeface="Century Gothic" panose="020B0502020202020204" pitchFamily="34" charset="0"/>
              </a:rPr>
              <a:t>…</a:t>
            </a:r>
            <a:endParaRPr lang="en-GB" sz="2400" dirty="0">
              <a:latin typeface="Century Gothic" panose="020B050202020202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593876" y="4602118"/>
            <a:ext cx="2015224" cy="1440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4"/>
          <p:cNvSpPr txBox="1">
            <a:spLocks/>
          </p:cNvSpPr>
          <p:nvPr/>
        </p:nvSpPr>
        <p:spPr>
          <a:xfrm>
            <a:off x="4932040" y="1628800"/>
            <a:ext cx="3168352" cy="1800201"/>
          </a:xfrm>
          <a:prstGeom prst="wedgeEllipseCallout">
            <a:avLst>
              <a:gd name="adj1" fmla="val 34709"/>
              <a:gd name="adj2" fmla="val 135775"/>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GB" sz="4400" dirty="0" smtClean="0">
                <a:solidFill>
                  <a:schemeClr val="tx1"/>
                </a:solidFill>
                <a:latin typeface="Century Gothic" panose="020B0502020202020204" pitchFamily="34" charset="0"/>
              </a:rPr>
              <a:t>Yucky!</a:t>
            </a:r>
            <a:endParaRPr lang="en-GB" sz="4400" dirty="0">
              <a:solidFill>
                <a:schemeClr val="tx1"/>
              </a:solidFill>
              <a:latin typeface="Century Gothic" panose="020B0502020202020204" pitchFamily="34" charset="0"/>
            </a:endParaRP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56" y="5085184"/>
            <a:ext cx="2263552" cy="1617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ontent Placeholder 4"/>
          <p:cNvSpPr txBox="1">
            <a:spLocks/>
          </p:cNvSpPr>
          <p:nvPr/>
        </p:nvSpPr>
        <p:spPr>
          <a:xfrm>
            <a:off x="1123721" y="2780928"/>
            <a:ext cx="4600408" cy="2088232"/>
          </a:xfrm>
          <a:prstGeom prst="wedgeEllipseCallout">
            <a:avLst>
              <a:gd name="adj1" fmla="val -36928"/>
              <a:gd name="adj2" fmla="val 86153"/>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9pPr>
          </a:lstStyle>
          <a:p>
            <a:pPr marL="0" indent="0">
              <a:lnSpc>
                <a:spcPct val="120000"/>
              </a:lnSpc>
              <a:buFont typeface="Arial" panose="020B0604020202020204" pitchFamily="34" charset="0"/>
              <a:buNone/>
            </a:pPr>
            <a:r>
              <a:rPr lang="en-GB" sz="2400" dirty="0" smtClean="0">
                <a:solidFill>
                  <a:schemeClr val="tx1"/>
                </a:solidFill>
                <a:latin typeface="Century Gothic" panose="020B0502020202020204" pitchFamily="34" charset="0"/>
              </a:rPr>
              <a:t>They’re not at all like the shopkeeper’s biscuits!</a:t>
            </a:r>
            <a:endParaRPr lang="en-GB" sz="24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4087886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404664"/>
            <a:ext cx="8291264" cy="5721499"/>
          </a:xfrm>
        </p:spPr>
        <p:txBody>
          <a:bodyPr/>
          <a:lstStyle/>
          <a:p>
            <a:pPr marL="0" indent="0">
              <a:buNone/>
            </a:pPr>
            <a:r>
              <a:rPr lang="en-GB" sz="2600" dirty="0" smtClean="0">
                <a:latin typeface="Century Gothic" panose="020B0502020202020204" pitchFamily="34" charset="0"/>
              </a:rPr>
              <a:t>After this first disastrous attempt, they tried again.  They did not want to give up. Maisy said, “First, we must </a:t>
            </a:r>
            <a:r>
              <a:rPr lang="en-GB" sz="2600" dirty="0" smtClean="0">
                <a:solidFill>
                  <a:srgbClr val="FF0000"/>
                </a:solidFill>
                <a:latin typeface="Century Gothic" panose="020B0502020202020204" pitchFamily="34" charset="0"/>
              </a:rPr>
              <a:t>debug</a:t>
            </a:r>
            <a:r>
              <a:rPr lang="en-GB" sz="2600" dirty="0" smtClean="0">
                <a:latin typeface="Century Gothic" panose="020B0502020202020204" pitchFamily="34" charset="0"/>
              </a:rPr>
              <a:t> the recipe.”  Storm was shocked!   </a:t>
            </a:r>
            <a:r>
              <a:rPr lang="en-GB" sz="2600" dirty="0">
                <a:latin typeface="Century Gothic" panose="020B0502020202020204" pitchFamily="34" charset="0"/>
              </a:rPr>
              <a:t>H</a:t>
            </a:r>
            <a:r>
              <a:rPr lang="en-GB" sz="2600" dirty="0" smtClean="0">
                <a:latin typeface="Century Gothic" panose="020B0502020202020204" pitchFamily="34" charset="0"/>
              </a:rPr>
              <a:t>e said, “But surely there were no </a:t>
            </a:r>
            <a:r>
              <a:rPr lang="en-GB" sz="2600" b="1" dirty="0" smtClean="0">
                <a:latin typeface="Century Gothic" panose="020B0502020202020204" pitchFamily="34" charset="0"/>
              </a:rPr>
              <a:t>crunchy</a:t>
            </a:r>
            <a:r>
              <a:rPr lang="en-GB" sz="2600" dirty="0" smtClean="0">
                <a:latin typeface="Century Gothic" panose="020B0502020202020204" pitchFamily="34" charset="0"/>
              </a:rPr>
              <a:t> </a:t>
            </a:r>
            <a:r>
              <a:rPr lang="en-GB" sz="2600" b="1" dirty="0" smtClean="0">
                <a:latin typeface="Century Gothic" panose="020B0502020202020204" pitchFamily="34" charset="0"/>
              </a:rPr>
              <a:t>bugs</a:t>
            </a:r>
            <a:r>
              <a:rPr lang="en-GB" sz="2600" dirty="0" smtClean="0">
                <a:latin typeface="Century Gothic" panose="020B0502020202020204" pitchFamily="34" charset="0"/>
              </a:rPr>
              <a:t> in the recipe!  What </a:t>
            </a:r>
            <a:r>
              <a:rPr lang="en-GB" sz="2600" b="1" dirty="0" smtClean="0">
                <a:latin typeface="Century Gothic" panose="020B0502020202020204" pitchFamily="34" charset="0"/>
              </a:rPr>
              <a:t>do</a:t>
            </a:r>
            <a:r>
              <a:rPr lang="en-GB" sz="2600" dirty="0" smtClean="0">
                <a:latin typeface="Century Gothic" panose="020B0502020202020204" pitchFamily="34" charset="0"/>
              </a:rPr>
              <a:t> you mean</a:t>
            </a:r>
            <a:r>
              <a:rPr lang="en-GB" sz="2600" dirty="0" smtClean="0">
                <a:latin typeface="Arial" panose="020B0604020202020204" pitchFamily="34" charset="0"/>
                <a:cs typeface="Arial" panose="020B0604020202020204" pitchFamily="34" charset="0"/>
              </a:rPr>
              <a:t>?”  </a:t>
            </a:r>
            <a:r>
              <a:rPr lang="en-GB" sz="2600" dirty="0" smtClean="0">
                <a:cs typeface="Arial" panose="020B0604020202020204" pitchFamily="34" charset="0"/>
              </a:rPr>
              <a:t>Maisy</a:t>
            </a:r>
            <a:r>
              <a:rPr lang="en-GB" sz="2600" dirty="0" smtClean="0">
                <a:latin typeface="Century Gothic" panose="020B0502020202020204" pitchFamily="34" charset="0"/>
                <a:cs typeface="Arial" panose="020B0604020202020204" pitchFamily="34" charset="0"/>
              </a:rPr>
              <a:t> explained that a bug is just a </a:t>
            </a:r>
            <a:r>
              <a:rPr lang="en-GB" sz="2600" dirty="0" smtClean="0">
                <a:solidFill>
                  <a:srgbClr val="FF0000"/>
                </a:solidFill>
                <a:latin typeface="Century Gothic" panose="020B0502020202020204" pitchFamily="34" charset="0"/>
                <a:cs typeface="Arial" panose="020B0604020202020204" pitchFamily="34" charset="0"/>
              </a:rPr>
              <a:t>mistake in the instructions</a:t>
            </a:r>
            <a:r>
              <a:rPr lang="en-GB" sz="2600" dirty="0" smtClean="0">
                <a:latin typeface="Century Gothic" panose="020B0502020202020204" pitchFamily="34" charset="0"/>
                <a:cs typeface="Arial" panose="020B0604020202020204" pitchFamily="34" charset="0"/>
              </a:rPr>
              <a:t>.  Storm was </a:t>
            </a:r>
            <a:r>
              <a:rPr lang="en-GB" sz="2600" b="1" dirty="0" smtClean="0">
                <a:latin typeface="Century Gothic" panose="020B0502020202020204" pitchFamily="34" charset="0"/>
                <a:cs typeface="Arial" panose="020B0604020202020204" pitchFamily="34" charset="0"/>
              </a:rPr>
              <a:t>very</a:t>
            </a:r>
            <a:r>
              <a:rPr lang="en-GB" sz="2600" dirty="0" smtClean="0">
                <a:latin typeface="Century Gothic" panose="020B0502020202020204" pitchFamily="34" charset="0"/>
                <a:cs typeface="Arial" panose="020B0604020202020204" pitchFamily="34" charset="0"/>
              </a:rPr>
              <a:t> happy to hear this!</a:t>
            </a:r>
          </a:p>
          <a:p>
            <a:pPr marL="0" indent="0">
              <a:buNone/>
            </a:pPr>
            <a:endParaRPr lang="en-GB" sz="2600" dirty="0" smtClean="0">
              <a:latin typeface="Century Gothic" panose="020B0502020202020204" pitchFamily="34" charset="0"/>
            </a:endParaRPr>
          </a:p>
          <a:p>
            <a:pPr marL="0" indent="0">
              <a:buNone/>
            </a:pPr>
            <a:r>
              <a:rPr lang="en-GB" sz="2600" dirty="0" smtClean="0">
                <a:latin typeface="Century Gothic" panose="020B0502020202020204" pitchFamily="34" charset="0"/>
              </a:rPr>
              <a:t>Next, Maisy told Storm to add the egg, </a:t>
            </a:r>
            <a:r>
              <a:rPr lang="en-GB" sz="2600" b="1" dirty="0" smtClean="0">
                <a:latin typeface="Century Gothic" panose="020B0502020202020204" pitchFamily="34" charset="0"/>
              </a:rPr>
              <a:t>without the shell</a:t>
            </a:r>
            <a:r>
              <a:rPr lang="en-GB" sz="2600" dirty="0">
                <a:latin typeface="Century Gothic" panose="020B0502020202020204" pitchFamily="34" charset="0"/>
              </a:rPr>
              <a:t>.</a:t>
            </a:r>
            <a:r>
              <a:rPr lang="en-GB" sz="2600" dirty="0" smtClean="0">
                <a:latin typeface="Century Gothic" panose="020B0502020202020204" pitchFamily="34" charset="0"/>
              </a:rPr>
              <a:t> Then she asked him to </a:t>
            </a:r>
            <a:r>
              <a:rPr lang="en-GB" sz="2600" b="1" dirty="0" smtClean="0">
                <a:latin typeface="Century Gothic" panose="020B0502020202020204" pitchFamily="34" charset="0"/>
              </a:rPr>
              <a:t>get a spoon </a:t>
            </a:r>
            <a:r>
              <a:rPr lang="en-GB" sz="2600" dirty="0" smtClean="0">
                <a:latin typeface="Century Gothic" panose="020B0502020202020204" pitchFamily="34" charset="0"/>
              </a:rPr>
              <a:t>from the drawer, so that they could add the salt</a:t>
            </a:r>
            <a:r>
              <a:rPr lang="en-GB" dirty="0" smtClean="0"/>
              <a:t>.</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848295">
            <a:off x="2819203" y="5391499"/>
            <a:ext cx="4159209" cy="1236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63713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348" y="274638"/>
            <a:ext cx="8148451" cy="994122"/>
          </a:xfrm>
        </p:spPr>
        <p:txBody>
          <a:bodyPr>
            <a:normAutofit fontScale="90000"/>
          </a:bodyPr>
          <a:lstStyle/>
          <a:p>
            <a:pPr algn="l"/>
            <a:r>
              <a:rPr lang="en-GB" dirty="0" smtClean="0">
                <a:latin typeface="Century Gothic" panose="020B0502020202020204" pitchFamily="34" charset="0"/>
              </a:rPr>
              <a:t/>
            </a:r>
            <a:br>
              <a:rPr lang="en-GB" dirty="0" smtClean="0">
                <a:latin typeface="Century Gothic" panose="020B0502020202020204" pitchFamily="34" charset="0"/>
              </a:rPr>
            </a:br>
            <a:r>
              <a:rPr lang="en-GB" dirty="0">
                <a:latin typeface="Century Gothic" panose="020B0502020202020204" pitchFamily="34" charset="0"/>
              </a:rPr>
              <a:t/>
            </a:r>
            <a:br>
              <a:rPr lang="en-GB" dirty="0">
                <a:latin typeface="Century Gothic" panose="020B0502020202020204" pitchFamily="34" charset="0"/>
              </a:rPr>
            </a:br>
            <a:r>
              <a:rPr lang="en-GB" dirty="0" smtClean="0">
                <a:latin typeface="Century Gothic" panose="020B0502020202020204" pitchFamily="34" charset="0"/>
              </a:rPr>
              <a:t/>
            </a:r>
            <a:br>
              <a:rPr lang="en-GB" dirty="0" smtClean="0">
                <a:latin typeface="Century Gothic" panose="020B0502020202020204" pitchFamily="34" charset="0"/>
              </a:rPr>
            </a:br>
            <a:r>
              <a:rPr lang="en-GB" sz="3100" dirty="0" smtClean="0">
                <a:latin typeface="Century Gothic" panose="020B0502020202020204" pitchFamily="34" charset="0"/>
              </a:rPr>
              <a:t>What could </a:t>
            </a:r>
            <a:r>
              <a:rPr lang="en-GB" sz="3100" b="1" dirty="0" smtClean="0">
                <a:latin typeface="Century Gothic" panose="020B0502020202020204" pitchFamily="34" charset="0"/>
              </a:rPr>
              <a:t>possibly</a:t>
            </a:r>
            <a:r>
              <a:rPr lang="en-GB" sz="3100" dirty="0" smtClean="0">
                <a:latin typeface="Century Gothic" panose="020B0502020202020204" pitchFamily="34" charset="0"/>
              </a:rPr>
              <a:t> go wrong………</a:t>
            </a:r>
            <a:r>
              <a:rPr lang="en-GB" sz="3100" dirty="0" smtClean="0">
                <a:latin typeface="Calibri" panose="020F0502020204030204" pitchFamily="34" charset="0"/>
              </a:rPr>
              <a:t>?  </a:t>
            </a:r>
            <a:r>
              <a:rPr lang="en-GB" sz="3600" dirty="0" smtClean="0">
                <a:latin typeface="Century Gothic" panose="020B0502020202020204" pitchFamily="34" charset="0"/>
              </a:rPr>
              <a:t/>
            </a:r>
            <a:br>
              <a:rPr lang="en-GB" sz="3600" dirty="0" smtClean="0">
                <a:latin typeface="Century Gothic" panose="020B0502020202020204" pitchFamily="34" charset="0"/>
              </a:rPr>
            </a:br>
            <a:r>
              <a:rPr lang="en-GB" sz="3100" dirty="0">
                <a:latin typeface="Century Gothic" panose="020B0502020202020204" pitchFamily="34" charset="0"/>
              </a:rPr>
              <a:t/>
            </a:r>
            <a:br>
              <a:rPr lang="en-GB" sz="3100" dirty="0">
                <a:latin typeface="Century Gothic" panose="020B0502020202020204" pitchFamily="34" charset="0"/>
              </a:rPr>
            </a:br>
            <a:r>
              <a:rPr lang="en-GB" sz="3100" dirty="0">
                <a:latin typeface="Century Gothic" panose="020B0502020202020204" pitchFamily="34" charset="0"/>
              </a:rPr>
              <a:t/>
            </a:r>
            <a:br>
              <a:rPr lang="en-GB" sz="3100" dirty="0">
                <a:latin typeface="Century Gothic" panose="020B0502020202020204" pitchFamily="34" charset="0"/>
              </a:rPr>
            </a:br>
            <a:endParaRPr lang="en-GB" sz="31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848295">
            <a:off x="663241" y="1605006"/>
            <a:ext cx="3461034" cy="10288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848295">
            <a:off x="651122" y="3839600"/>
            <a:ext cx="5545767" cy="16484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1115616" y="2996953"/>
            <a:ext cx="3600400" cy="369332"/>
          </a:xfrm>
          <a:prstGeom prst="rect">
            <a:avLst/>
          </a:prstGeom>
          <a:noFill/>
        </p:spPr>
        <p:txBody>
          <a:bodyPr wrap="square" rtlCol="0">
            <a:spAutoFit/>
          </a:bodyPr>
          <a:lstStyle/>
          <a:p>
            <a:r>
              <a:rPr lang="en-GB" b="1" dirty="0">
                <a:latin typeface="Century Gothic" panose="020B0502020202020204" pitchFamily="34" charset="0"/>
              </a:rPr>
              <a:t>a</a:t>
            </a:r>
            <a:r>
              <a:rPr lang="en-GB" b="1" dirty="0" smtClean="0">
                <a:latin typeface="Century Gothic" panose="020B0502020202020204" pitchFamily="34" charset="0"/>
              </a:rPr>
              <a:t> </a:t>
            </a:r>
            <a:r>
              <a:rPr lang="en-GB" b="1" u="sng" dirty="0" smtClean="0">
                <a:latin typeface="Century Gothic" panose="020B0502020202020204" pitchFamily="34" charset="0"/>
              </a:rPr>
              <a:t>tea</a:t>
            </a:r>
            <a:r>
              <a:rPr lang="en-GB" b="1" dirty="0" smtClean="0">
                <a:latin typeface="Century Gothic" panose="020B0502020202020204" pitchFamily="34" charset="0"/>
              </a:rPr>
              <a:t>spoon</a:t>
            </a:r>
            <a:endParaRPr lang="en-GB" b="1" dirty="0">
              <a:latin typeface="Century Gothic" panose="020B0502020202020204" pitchFamily="34" charset="0"/>
            </a:endParaRPr>
          </a:p>
        </p:txBody>
      </p:sp>
      <p:sp>
        <p:nvSpPr>
          <p:cNvPr id="7" name="TextBox 6"/>
          <p:cNvSpPr txBox="1"/>
          <p:nvPr/>
        </p:nvSpPr>
        <p:spPr>
          <a:xfrm>
            <a:off x="971600" y="5589240"/>
            <a:ext cx="2844316" cy="400110"/>
          </a:xfrm>
          <a:prstGeom prst="rect">
            <a:avLst/>
          </a:prstGeom>
          <a:noFill/>
        </p:spPr>
        <p:txBody>
          <a:bodyPr wrap="square" rtlCol="0">
            <a:spAutoFit/>
          </a:bodyPr>
          <a:lstStyle/>
          <a:p>
            <a:r>
              <a:rPr lang="en-GB" sz="2000" b="1" dirty="0">
                <a:latin typeface="Century Gothic" panose="020B0502020202020204" pitchFamily="34" charset="0"/>
              </a:rPr>
              <a:t>a</a:t>
            </a:r>
            <a:r>
              <a:rPr lang="en-GB" sz="2000" b="1" dirty="0" smtClean="0">
                <a:latin typeface="Century Gothic" panose="020B0502020202020204" pitchFamily="34" charset="0"/>
              </a:rPr>
              <a:t> </a:t>
            </a:r>
            <a:r>
              <a:rPr lang="en-GB" sz="2000" b="1" u="sng" dirty="0" smtClean="0">
                <a:latin typeface="Century Gothic" panose="020B0502020202020204" pitchFamily="34" charset="0"/>
              </a:rPr>
              <a:t>table</a:t>
            </a:r>
            <a:r>
              <a:rPr lang="en-GB" sz="2000" b="1" dirty="0" smtClean="0">
                <a:latin typeface="Century Gothic" panose="020B0502020202020204" pitchFamily="34" charset="0"/>
              </a:rPr>
              <a:t> spoon…….</a:t>
            </a:r>
            <a:endParaRPr lang="en-GB" sz="2000" b="1" dirty="0">
              <a:latin typeface="Century Gothic" panose="020B0502020202020204"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9662" y="2061748"/>
            <a:ext cx="648072" cy="4473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3789039"/>
            <a:ext cx="2920407" cy="20160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228183" y="2526468"/>
            <a:ext cx="1192866" cy="369332"/>
          </a:xfrm>
          <a:prstGeom prst="rect">
            <a:avLst/>
          </a:prstGeom>
          <a:noFill/>
        </p:spPr>
        <p:txBody>
          <a:bodyPr wrap="square" rtlCol="0">
            <a:spAutoFit/>
          </a:bodyPr>
          <a:lstStyle/>
          <a:p>
            <a:r>
              <a:rPr lang="en-GB" dirty="0">
                <a:latin typeface="Century Gothic" panose="020B0502020202020204" pitchFamily="34" charset="0"/>
              </a:rPr>
              <a:t>s</a:t>
            </a:r>
            <a:r>
              <a:rPr lang="en-GB" dirty="0" smtClean="0">
                <a:latin typeface="Century Gothic" panose="020B0502020202020204" pitchFamily="34" charset="0"/>
              </a:rPr>
              <a:t>alt</a:t>
            </a:r>
            <a:endParaRPr lang="en-GB" dirty="0">
              <a:latin typeface="Century Gothic" panose="020B0502020202020204" pitchFamily="34" charset="0"/>
            </a:endParaRPr>
          </a:p>
        </p:txBody>
      </p:sp>
      <p:sp>
        <p:nvSpPr>
          <p:cNvPr id="13" name="TextBox 12"/>
          <p:cNvSpPr txBox="1"/>
          <p:nvPr/>
        </p:nvSpPr>
        <p:spPr>
          <a:xfrm flipH="1">
            <a:off x="6309661" y="5589240"/>
            <a:ext cx="2222777" cy="769441"/>
          </a:xfrm>
          <a:prstGeom prst="rect">
            <a:avLst/>
          </a:prstGeom>
          <a:noFill/>
        </p:spPr>
        <p:txBody>
          <a:bodyPr wrap="square" rtlCol="0">
            <a:spAutoFit/>
          </a:bodyPr>
          <a:lstStyle/>
          <a:p>
            <a:r>
              <a:rPr lang="en-GB" sz="4400" b="1" dirty="0" smtClean="0">
                <a:latin typeface="Century Gothic" panose="020B0502020202020204" pitchFamily="34" charset="0"/>
              </a:rPr>
              <a:t>salt</a:t>
            </a:r>
            <a:r>
              <a:rPr lang="en-GB" dirty="0" smtClean="0">
                <a:latin typeface="Century Gothic" panose="020B0502020202020204" pitchFamily="34" charset="0"/>
              </a:rPr>
              <a:t>….</a:t>
            </a:r>
            <a:endParaRPr lang="en-GB" dirty="0">
              <a:latin typeface="Century Gothic" panose="020B0502020202020204" pitchFamily="34" charset="0"/>
            </a:endParaRPr>
          </a:p>
        </p:txBody>
      </p:sp>
    </p:spTree>
    <p:extLst>
      <p:ext uri="{BB962C8B-B14F-4D97-AF65-F5344CB8AC3E}">
        <p14:creationId xmlns:p14="http://schemas.microsoft.com/office/powerpoint/2010/main" val="20754248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5" y="4725144"/>
            <a:ext cx="2666570" cy="19057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sz="half" idx="1"/>
          </p:nvPr>
        </p:nvSpPr>
        <p:spPr>
          <a:xfrm>
            <a:off x="457200" y="332656"/>
            <a:ext cx="8363272" cy="5793507"/>
          </a:xfrm>
        </p:spPr>
        <p:txBody>
          <a:bodyPr>
            <a:normAutofit/>
          </a:bodyPr>
          <a:lstStyle/>
          <a:p>
            <a:pPr marL="0" indent="0">
              <a:buNone/>
            </a:pPr>
            <a:r>
              <a:rPr lang="en-GB" sz="2600" dirty="0" smtClean="0">
                <a:latin typeface="Century Gothic" panose="020B0502020202020204" pitchFamily="34" charset="0"/>
              </a:rPr>
              <a:t>Storm took a spoon from the drawer, and added the salt to the mix.  Unfortunately, he chose the wrong sized spoon!  Once again, Maisy was not concentrating on what Storm was doing.  She did not see Storm put in two </a:t>
            </a:r>
            <a:r>
              <a:rPr lang="en-GB" sz="2600" b="1" dirty="0" smtClean="0">
                <a:latin typeface="Century Gothic" panose="020B0502020202020204" pitchFamily="34" charset="0"/>
              </a:rPr>
              <a:t>tablespoons </a:t>
            </a:r>
            <a:r>
              <a:rPr lang="en-GB" sz="2600" dirty="0" smtClean="0">
                <a:latin typeface="Century Gothic" panose="020B0502020202020204" pitchFamily="34" charset="0"/>
              </a:rPr>
              <a:t>of salt instead of two</a:t>
            </a:r>
            <a:r>
              <a:rPr lang="en-GB" sz="2600" b="1" dirty="0" smtClean="0">
                <a:latin typeface="Century Gothic" panose="020B0502020202020204" pitchFamily="34" charset="0"/>
              </a:rPr>
              <a:t> teaspoons!  </a:t>
            </a:r>
            <a:r>
              <a:rPr lang="en-GB" sz="2600" dirty="0" smtClean="0">
                <a:latin typeface="Century Gothic" panose="020B0502020202020204" pitchFamily="34" charset="0"/>
              </a:rPr>
              <a:t>The result was </a:t>
            </a:r>
            <a:r>
              <a:rPr lang="en-GB" sz="2600" b="1" dirty="0">
                <a:latin typeface="Century Gothic" panose="020B0502020202020204" pitchFamily="34" charset="0"/>
              </a:rPr>
              <a:t>s</a:t>
            </a:r>
            <a:r>
              <a:rPr lang="en-GB" sz="2600" b="1" dirty="0" smtClean="0">
                <a:latin typeface="Century Gothic" panose="020B0502020202020204" pitchFamily="34" charset="0"/>
              </a:rPr>
              <a:t>alty</a:t>
            </a:r>
            <a:r>
              <a:rPr lang="en-GB" sz="2600" dirty="0" smtClean="0">
                <a:latin typeface="Century Gothic" panose="020B0502020202020204" pitchFamily="34" charset="0"/>
              </a:rPr>
              <a:t> and </a:t>
            </a:r>
            <a:r>
              <a:rPr lang="en-GB" sz="2600" b="1" dirty="0" smtClean="0">
                <a:latin typeface="Century Gothic" panose="020B0502020202020204" pitchFamily="34" charset="0"/>
              </a:rPr>
              <a:t>terrible</a:t>
            </a:r>
            <a:r>
              <a:rPr lang="en-GB" sz="2600" dirty="0">
                <a:latin typeface="Century Gothic" panose="020B0502020202020204" pitchFamily="34" charset="0"/>
              </a:rPr>
              <a:t>!</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663256" y="4221089"/>
            <a:ext cx="2940192" cy="21011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4"/>
          <p:cNvSpPr txBox="1">
            <a:spLocks/>
          </p:cNvSpPr>
          <p:nvPr/>
        </p:nvSpPr>
        <p:spPr>
          <a:xfrm>
            <a:off x="5508104" y="2852935"/>
            <a:ext cx="2160240" cy="1368153"/>
          </a:xfrm>
          <a:prstGeom prst="wedgeEllipseCallout">
            <a:avLst>
              <a:gd name="adj1" fmla="val 6707"/>
              <a:gd name="adj2" fmla="val 105706"/>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GB" sz="2600" dirty="0" smtClean="0">
                <a:solidFill>
                  <a:schemeClr val="tx1"/>
                </a:solidFill>
                <a:latin typeface="Century Gothic" panose="020B0502020202020204" pitchFamily="34" charset="0"/>
              </a:rPr>
              <a:t>What went wrong</a:t>
            </a:r>
            <a:r>
              <a:rPr lang="en-GB" sz="2600" dirty="0" smtClean="0">
                <a:solidFill>
                  <a:schemeClr val="tx1"/>
                </a:solidFill>
                <a:latin typeface="+mj-lt"/>
              </a:rPr>
              <a:t>?</a:t>
            </a:r>
          </a:p>
        </p:txBody>
      </p:sp>
      <p:sp>
        <p:nvSpPr>
          <p:cNvPr id="7" name="Content Placeholder 4"/>
          <p:cNvSpPr txBox="1">
            <a:spLocks/>
          </p:cNvSpPr>
          <p:nvPr/>
        </p:nvSpPr>
        <p:spPr>
          <a:xfrm>
            <a:off x="2123728" y="2852936"/>
            <a:ext cx="3168352" cy="1296143"/>
          </a:xfrm>
          <a:prstGeom prst="wedgeEllipseCallout">
            <a:avLst>
              <a:gd name="adj1" fmla="val -58986"/>
              <a:gd name="adj2" fmla="val 141025"/>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GB" sz="5400" dirty="0" err="1" smtClean="0">
                <a:solidFill>
                  <a:schemeClr val="tx1"/>
                </a:solidFill>
                <a:latin typeface="Century Gothic" panose="020B0502020202020204" pitchFamily="34" charset="0"/>
              </a:rPr>
              <a:t>Urgh</a:t>
            </a:r>
            <a:r>
              <a:rPr lang="en-GB" sz="5400" dirty="0" smtClean="0">
                <a:solidFill>
                  <a:schemeClr val="tx1"/>
                </a:solidFill>
                <a:latin typeface="Century Gothic" panose="020B0502020202020204" pitchFamily="34" charset="0"/>
              </a:rPr>
              <a:t>!</a:t>
            </a:r>
          </a:p>
          <a:p>
            <a:pPr marL="0" indent="0" algn="ctr">
              <a:buFont typeface="Arial" panose="020B0604020202020204" pitchFamily="34" charset="0"/>
              <a:buNone/>
            </a:pPr>
            <a:r>
              <a:rPr lang="en-GB" sz="5400" b="1" dirty="0" smtClean="0">
                <a:solidFill>
                  <a:schemeClr val="tx1"/>
                </a:solidFill>
                <a:latin typeface="Century Gothic" panose="020B0502020202020204" pitchFamily="34" charset="0"/>
              </a:rPr>
              <a:t>Horrible!</a:t>
            </a:r>
            <a:endParaRPr lang="en-GB" sz="5400" b="1"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7807690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8640"/>
            <a:ext cx="8291264" cy="5937523"/>
          </a:xfrm>
        </p:spPr>
        <p:txBody>
          <a:bodyPr>
            <a:normAutofit/>
          </a:bodyPr>
          <a:lstStyle/>
          <a:p>
            <a:pPr marL="0" indent="0">
              <a:buNone/>
            </a:pPr>
            <a:r>
              <a:rPr lang="en-GB" dirty="0" smtClean="0">
                <a:latin typeface="Century Gothic" panose="020B0502020202020204" pitchFamily="34" charset="0"/>
              </a:rPr>
              <a:t>They decided to try again, with Maisy making her instructions really clear, and Storm following them more carefully. And Maisy concentrating on what Storm was doing. This time, the biscuits turned out perfectly!</a:t>
            </a:r>
            <a:endParaRPr lang="en-GB" dirty="0">
              <a:latin typeface="Century Gothic" panose="020B0502020202020204" pitchFamily="34"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660232" y="5229200"/>
            <a:ext cx="2015224" cy="1440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ontent Placeholder 4"/>
          <p:cNvSpPr txBox="1">
            <a:spLocks/>
          </p:cNvSpPr>
          <p:nvPr/>
        </p:nvSpPr>
        <p:spPr>
          <a:xfrm>
            <a:off x="2843808" y="2420888"/>
            <a:ext cx="4320045" cy="2439806"/>
          </a:xfrm>
          <a:prstGeom prst="wedgeEllipseCallout">
            <a:avLst>
              <a:gd name="adj1" fmla="val 53947"/>
              <a:gd name="adj2" fmla="val 87433"/>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GB" sz="3600" dirty="0" smtClean="0">
                <a:solidFill>
                  <a:schemeClr val="tx1"/>
                </a:solidFill>
                <a:latin typeface="Century Gothic" panose="020B0502020202020204" pitchFamily="34" charset="0"/>
              </a:rPr>
              <a:t>Wow! These are really  </a:t>
            </a:r>
            <a:r>
              <a:rPr lang="en-GB" sz="3600" b="1" dirty="0" smtClean="0">
                <a:solidFill>
                  <a:schemeClr val="tx1"/>
                </a:solidFill>
                <a:latin typeface="Century Gothic" panose="020B0502020202020204" pitchFamily="34" charset="0"/>
              </a:rPr>
              <a:t>yummy</a:t>
            </a:r>
            <a:r>
              <a:rPr lang="en-GB" sz="4000" b="1" dirty="0" smtClean="0">
                <a:solidFill>
                  <a:schemeClr val="tx1"/>
                </a:solidFill>
                <a:latin typeface="Century Gothic" panose="020B0502020202020204" pitchFamily="34" charset="0"/>
              </a:rPr>
              <a:t>!</a:t>
            </a:r>
            <a:endParaRPr lang="en-GB" sz="4000" b="1" dirty="0">
              <a:solidFill>
                <a:schemeClr val="tx1"/>
              </a:solidFill>
              <a:latin typeface="Century Gothic" panose="020B0502020202020204" pitchFamily="34" charset="0"/>
            </a:endParaRPr>
          </a:p>
        </p:txBody>
      </p:sp>
      <p:sp>
        <p:nvSpPr>
          <p:cNvPr id="9" name="Content Placeholder 8"/>
          <p:cNvSpPr>
            <a:spLocks noGrp="1"/>
          </p:cNvSpPr>
          <p:nvPr>
            <p:ph sz="half" idx="2"/>
          </p:nvPr>
        </p:nvSpPr>
        <p:spPr>
          <a:xfrm>
            <a:off x="4648200" y="332656"/>
            <a:ext cx="4038600" cy="5793507"/>
          </a:xfrm>
        </p:spPr>
        <p:txBody>
          <a:bodyPr>
            <a:normAutofit/>
          </a:bodyPr>
          <a:lstStyle/>
          <a:p>
            <a:endParaRPr lang="en-GB" dirty="0"/>
          </a:p>
          <a:p>
            <a:endParaRPr lang="en-GB" dirty="0" smtClean="0"/>
          </a:p>
          <a:p>
            <a:endParaRPr lang="en-GB" dirty="0"/>
          </a:p>
          <a:p>
            <a:endParaRPr lang="en-GB" dirty="0" smtClean="0"/>
          </a:p>
          <a:p>
            <a:endParaRPr lang="en-GB" dirty="0"/>
          </a:p>
          <a:p>
            <a:endParaRPr lang="en-GB" dirty="0" smtClean="0"/>
          </a:p>
          <a:p>
            <a:pPr marL="0" indent="0">
              <a:buNone/>
            </a:pPr>
            <a:endParaRPr lang="en-GB" dirty="0" smtClean="0"/>
          </a:p>
          <a:p>
            <a:pPr marL="0" indent="0">
              <a:buNone/>
            </a:pPr>
            <a:endParaRPr lang="en-GB" dirty="0" smtClean="0"/>
          </a:p>
          <a:p>
            <a:pPr marL="0" indent="0">
              <a:buNone/>
            </a:pPr>
            <a:endParaRPr lang="en-GB" dirty="0"/>
          </a:p>
          <a:p>
            <a:endParaRPr lang="en-GB" dirty="0"/>
          </a:p>
        </p:txBody>
      </p:sp>
      <p:pic>
        <p:nvPicPr>
          <p:cNvPr id="8"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87474" y="5763932"/>
            <a:ext cx="955242" cy="933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59" y="4225536"/>
            <a:ext cx="3170341" cy="22658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1497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548680"/>
            <a:ext cx="2664296" cy="864097"/>
          </a:xfrm>
        </p:spPr>
        <p:txBody>
          <a:bodyPr>
            <a:normAutofit fontScale="90000"/>
          </a:bodyPr>
          <a:lstStyle/>
          <a:p>
            <a:pPr algn="l"/>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a:t/>
            </a:r>
            <a:br>
              <a:rPr lang="en-GB" sz="1300" dirty="0"/>
            </a:br>
            <a:r>
              <a:rPr lang="en-GB" sz="1300" dirty="0" smtClean="0"/>
              <a:t/>
            </a:r>
            <a:br>
              <a:rPr lang="en-GB" sz="1300" dirty="0" smtClean="0"/>
            </a:br>
            <a:r>
              <a:rPr lang="en-GB" sz="1300" dirty="0"/>
              <a:t/>
            </a:r>
            <a:br>
              <a:rPr lang="en-GB" sz="1300" dirty="0"/>
            </a:br>
            <a:r>
              <a:rPr lang="en-GB" sz="1300" dirty="0" smtClean="0"/>
              <a:t/>
            </a:r>
            <a:br>
              <a:rPr lang="en-GB" sz="1300" dirty="0" smtClean="0"/>
            </a:br>
            <a:r>
              <a:rPr lang="en-GB" sz="1300" dirty="0"/>
              <a:t/>
            </a:r>
            <a:br>
              <a:rPr lang="en-GB" sz="1300" dirty="0"/>
            </a:br>
            <a:r>
              <a:rPr lang="en-GB" sz="1300" dirty="0" smtClean="0"/>
              <a:t/>
            </a:r>
            <a:br>
              <a:rPr lang="en-GB" sz="1300" dirty="0" smtClean="0"/>
            </a:br>
            <a:r>
              <a:rPr lang="en-GB" sz="1300" dirty="0"/>
              <a:t/>
            </a:r>
            <a:br>
              <a:rPr lang="en-GB" sz="1300" dirty="0"/>
            </a:br>
            <a:r>
              <a:rPr lang="en-GB" sz="1300" dirty="0" smtClean="0"/>
              <a:t/>
            </a:r>
            <a:br>
              <a:rPr lang="en-GB" sz="1300" dirty="0" smtClean="0"/>
            </a:br>
            <a:r>
              <a:rPr lang="en-GB" sz="1300" dirty="0"/>
              <a:t/>
            </a:r>
            <a:br>
              <a:rPr lang="en-GB" sz="1300" dirty="0"/>
            </a:br>
            <a:r>
              <a:rPr lang="en-GB" sz="1300" dirty="0" smtClean="0"/>
              <a:t/>
            </a:r>
            <a:br>
              <a:rPr lang="en-GB" sz="1300" dirty="0" smtClean="0"/>
            </a:br>
            <a:r>
              <a:rPr lang="en-GB" sz="3600" dirty="0"/>
              <a:t/>
            </a:r>
            <a:br>
              <a:rPr lang="en-GB" sz="3600" dirty="0"/>
            </a:br>
            <a:r>
              <a:rPr lang="en-GB" sz="3600" dirty="0" smtClean="0"/>
              <a:t>      </a:t>
            </a:r>
            <a:br>
              <a:rPr lang="en-GB" sz="3600" dirty="0" smtClean="0"/>
            </a:br>
            <a:r>
              <a:rPr lang="en-GB" sz="3600" dirty="0" smtClean="0"/>
              <a:t/>
            </a:r>
            <a:br>
              <a:rPr lang="en-GB" sz="3600" dirty="0" smtClean="0"/>
            </a:br>
            <a:r>
              <a:rPr lang="en-GB" sz="3600" dirty="0" smtClean="0"/>
              <a:t/>
            </a:r>
            <a:br>
              <a:rPr lang="en-GB" sz="3600" dirty="0" smtClean="0"/>
            </a:br>
            <a:r>
              <a:rPr lang="en-GB" sz="3600" dirty="0" smtClean="0"/>
              <a:t/>
            </a:r>
            <a:br>
              <a:rPr lang="en-GB" sz="3600" dirty="0" smtClean="0"/>
            </a:br>
            <a:r>
              <a:rPr lang="en-GB" sz="3600" dirty="0"/>
              <a:t/>
            </a:r>
            <a:br>
              <a:rPr lang="en-GB" sz="3600" dirty="0"/>
            </a:br>
            <a:r>
              <a:rPr lang="en-GB" sz="3600" dirty="0" smtClean="0"/>
              <a:t/>
            </a:r>
            <a:br>
              <a:rPr lang="en-GB" sz="3600" dirty="0" smtClean="0"/>
            </a:br>
            <a:r>
              <a:rPr lang="en-GB" sz="3600" dirty="0"/>
              <a:t/>
            </a:r>
            <a:br>
              <a:rPr lang="en-GB" sz="3600" dirty="0"/>
            </a:br>
            <a:r>
              <a:rPr lang="en-GB" sz="2000" dirty="0" smtClean="0">
                <a:latin typeface="Century Gothic" panose="020B0502020202020204" pitchFamily="34" charset="0"/>
              </a:rPr>
              <a:t>Maisy is a real dog who  lives with Beth and her family, in Merton, London.  </a:t>
            </a:r>
            <a:r>
              <a:rPr lang="en-GB" sz="1600" dirty="0" smtClean="0">
                <a:latin typeface="Century Gothic" panose="020B0502020202020204" pitchFamily="34" charset="0"/>
              </a:rPr>
              <a:t/>
            </a:r>
            <a:br>
              <a:rPr lang="en-GB" sz="1600" dirty="0" smtClean="0">
                <a:latin typeface="Century Gothic" panose="020B0502020202020204" pitchFamily="34" charset="0"/>
              </a:rPr>
            </a:br>
            <a:r>
              <a:rPr lang="en-GB" sz="1600" dirty="0" smtClean="0">
                <a:latin typeface="Century Gothic" panose="020B0502020202020204" pitchFamily="34" charset="0"/>
              </a:rPr>
              <a:t/>
            </a:r>
            <a:br>
              <a:rPr lang="en-GB" sz="1600" dirty="0" smtClean="0">
                <a:latin typeface="Century Gothic" panose="020B0502020202020204" pitchFamily="34" charset="0"/>
              </a:rPr>
            </a:br>
            <a:r>
              <a:rPr lang="en-GB" sz="1600" dirty="0" smtClean="0"/>
              <a:t/>
            </a:r>
            <a:br>
              <a:rPr lang="en-GB" sz="1600" dirty="0" smtClean="0"/>
            </a:br>
            <a:r>
              <a:rPr lang="en-GB" sz="1300" dirty="0" smtClean="0"/>
              <a:t>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2000" dirty="0" smtClean="0">
                <a:latin typeface="Century Gothic" panose="020B0502020202020204" pitchFamily="34" charset="0"/>
              </a:rPr>
              <a:t>This is Malika.  She is a real cat, who also lives in Merton.   She is Beth’s Auntie Justine’s cat.</a:t>
            </a:r>
            <a:br>
              <a:rPr lang="en-GB" sz="2000" dirty="0" smtClean="0">
                <a:latin typeface="Century Gothic" panose="020B0502020202020204" pitchFamily="34" charset="0"/>
              </a:rPr>
            </a:br>
            <a:r>
              <a:rPr lang="en-GB" sz="2000" dirty="0" smtClean="0">
                <a:latin typeface="Century Gothic" panose="020B0502020202020204" pitchFamily="34" charset="0"/>
              </a:rPr>
              <a:t/>
            </a:r>
            <a:br>
              <a:rPr lang="en-GB" sz="2000" dirty="0" smtClean="0">
                <a:latin typeface="Century Gothic" panose="020B0502020202020204" pitchFamily="34" charset="0"/>
              </a:rPr>
            </a:br>
            <a:r>
              <a:rPr lang="en-GB" sz="2000" dirty="0" smtClean="0">
                <a:latin typeface="Century Gothic" panose="020B0502020202020204" pitchFamily="34" charset="0"/>
              </a:rPr>
              <a:t>Storm is a fictional (made up) friend to Maisy.</a:t>
            </a:r>
            <a:br>
              <a:rPr lang="en-GB" sz="2000" dirty="0" smtClean="0">
                <a:latin typeface="Century Gothic" panose="020B0502020202020204" pitchFamily="34" charset="0"/>
              </a:rPr>
            </a:br>
            <a:r>
              <a:rPr lang="en-GB" sz="2000" dirty="0" smtClean="0"/>
              <a:t/>
            </a:r>
            <a:br>
              <a:rPr lang="en-GB" sz="2000" dirty="0" smtClean="0"/>
            </a:br>
            <a:r>
              <a:rPr lang="en-GB" sz="2000" dirty="0" smtClean="0"/>
              <a:t/>
            </a:r>
            <a:br>
              <a:rPr lang="en-GB" sz="2000" dirty="0" smtClean="0"/>
            </a:br>
            <a:r>
              <a:rPr lang="en-GB" dirty="0" smtClean="0"/>
              <a:t/>
            </a:r>
            <a:br>
              <a:rPr lang="en-GB" dirty="0" smtClean="0"/>
            </a:br>
            <a:endParaRPr lang="en-GB" dirty="0"/>
          </a:p>
        </p:txBody>
      </p:sp>
      <p:pic>
        <p:nvPicPr>
          <p:cNvPr id="4" name="Picture 2" descr="C:\Users\owner\Documents\Koda folder\Photos\IMG_0670.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129083" y="143346"/>
            <a:ext cx="4380870" cy="3285654"/>
          </a:xfrm>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7106913" y="476672"/>
            <a:ext cx="2037087" cy="1560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descr="C:\Users\owner\Documents\Koda folder\Justine's cat Malika\Cat 2.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04" y="3573016"/>
            <a:ext cx="3816424" cy="3168352"/>
          </a:xfrm>
          <a:prstGeom prst="rect">
            <a:avLst/>
          </a:prstGeom>
          <a:noFill/>
          <a:extLst/>
        </p:spPr>
      </p:pic>
      <p:pic>
        <p:nvPicPr>
          <p:cNvPr id="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41727" y="3949794"/>
            <a:ext cx="1628038" cy="1207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7341727" y="5679706"/>
            <a:ext cx="1457517" cy="1041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64675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3528" y="332656"/>
            <a:ext cx="8064896" cy="5793507"/>
          </a:xfrm>
        </p:spPr>
        <p:txBody>
          <a:bodyPr>
            <a:normAutofit/>
          </a:bodyPr>
          <a:lstStyle/>
          <a:p>
            <a:pPr marL="0" indent="0">
              <a:buNone/>
            </a:pPr>
            <a:r>
              <a:rPr lang="en-GB" sz="2600" dirty="0" smtClean="0">
                <a:latin typeface="Century Gothic" panose="020B0502020202020204" pitchFamily="34" charset="0"/>
              </a:rPr>
              <a:t>The biscuits </a:t>
            </a:r>
            <a:r>
              <a:rPr lang="en-GB" sz="2600" dirty="0">
                <a:latin typeface="Century Gothic" panose="020B0502020202020204" pitchFamily="34" charset="0"/>
              </a:rPr>
              <a:t>were </a:t>
            </a:r>
            <a:r>
              <a:rPr lang="en-GB" sz="2600" b="1" dirty="0" smtClean="0">
                <a:latin typeface="Century Gothic" panose="020B0502020202020204" pitchFamily="34" charset="0"/>
              </a:rPr>
              <a:t>truly delicious!  </a:t>
            </a:r>
            <a:r>
              <a:rPr lang="en-GB" sz="2600" dirty="0" smtClean="0">
                <a:latin typeface="Century Gothic" panose="020B0502020202020204" pitchFamily="34" charset="0"/>
              </a:rPr>
              <a:t>The recipe worked!  If they followed the instructions </a:t>
            </a:r>
            <a:r>
              <a:rPr lang="en-GB" sz="2600" b="1" dirty="0" smtClean="0">
                <a:latin typeface="Century Gothic" panose="020B0502020202020204" pitchFamily="34" charset="0"/>
              </a:rPr>
              <a:t>carefully</a:t>
            </a:r>
            <a:r>
              <a:rPr lang="en-GB" sz="2600" dirty="0" smtClean="0">
                <a:latin typeface="Century Gothic" panose="020B0502020202020204" pitchFamily="34" charset="0"/>
              </a:rPr>
              <a:t>, they could now make lovely biscuits any time they wanted to.  Thanks to the kind pet shop owner and his biscuit recipe.</a:t>
            </a:r>
            <a:endParaRPr lang="en-GB" sz="2600" dirty="0">
              <a:latin typeface="Century Gothic" panose="020B050202020202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429000"/>
            <a:ext cx="1762124" cy="1719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2423317"/>
            <a:ext cx="3923159" cy="44009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607877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7200" y="260648"/>
            <a:ext cx="8147248" cy="5865515"/>
          </a:xfrm>
        </p:spPr>
        <p:txBody>
          <a:bodyPr>
            <a:normAutofit/>
          </a:bodyPr>
          <a:lstStyle/>
          <a:p>
            <a:pPr marL="0" indent="0">
              <a:buNone/>
            </a:pPr>
            <a:r>
              <a:rPr lang="en-GB" sz="2400" dirty="0" smtClean="0">
                <a:latin typeface="Century Gothic" panose="020B0502020202020204" pitchFamily="34" charset="0"/>
              </a:rPr>
              <a:t>Storm thought about the TV </a:t>
            </a:r>
            <a:r>
              <a:rPr lang="en-GB" sz="2400" dirty="0" smtClean="0">
                <a:latin typeface="Century Gothic" panose="020B0502020202020204" pitchFamily="34" charset="0"/>
              </a:rPr>
              <a:t>programme that </a:t>
            </a:r>
            <a:r>
              <a:rPr lang="en-GB" sz="2400" dirty="0" smtClean="0">
                <a:latin typeface="Century Gothic" panose="020B0502020202020204" pitchFamily="34" charset="0"/>
              </a:rPr>
              <a:t>they had seen.  </a:t>
            </a:r>
            <a:r>
              <a:rPr lang="en-GB" sz="2400" dirty="0">
                <a:latin typeface="Century Gothic" panose="020B0502020202020204" pitchFamily="34" charset="0"/>
              </a:rPr>
              <a:t>H</a:t>
            </a:r>
            <a:r>
              <a:rPr lang="en-GB" sz="2400" dirty="0" smtClean="0">
                <a:latin typeface="Century Gothic" panose="020B0502020202020204" pitchFamily="34" charset="0"/>
              </a:rPr>
              <a:t>e </a:t>
            </a:r>
            <a:r>
              <a:rPr lang="en-GB" sz="2400" dirty="0" smtClean="0">
                <a:latin typeface="Century Gothic" panose="020B0502020202020204" pitchFamily="34" charset="0"/>
              </a:rPr>
              <a:t>realised </a:t>
            </a:r>
            <a:r>
              <a:rPr lang="en-GB" sz="2400" dirty="0">
                <a:latin typeface="Century Gothic" panose="020B0502020202020204" pitchFamily="34" charset="0"/>
              </a:rPr>
              <a:t>that the recipe </a:t>
            </a:r>
            <a:r>
              <a:rPr lang="en-GB" sz="2400" b="1" dirty="0" smtClean="0">
                <a:latin typeface="Century Gothic" panose="020B0502020202020204" pitchFamily="34" charset="0"/>
              </a:rPr>
              <a:t>really</a:t>
            </a:r>
            <a:r>
              <a:rPr lang="en-GB" sz="2400" dirty="0" smtClean="0">
                <a:latin typeface="Century Gothic" panose="020B0502020202020204" pitchFamily="34" charset="0"/>
              </a:rPr>
              <a:t> </a:t>
            </a:r>
            <a:r>
              <a:rPr lang="en-GB" sz="2400" b="1" dirty="0" smtClean="0">
                <a:latin typeface="Century Gothic" panose="020B0502020202020204" pitchFamily="34" charset="0"/>
              </a:rPr>
              <a:t>was </a:t>
            </a:r>
            <a:r>
              <a:rPr lang="en-GB" sz="2400" dirty="0" smtClean="0">
                <a:latin typeface="Century Gothic" panose="020B0502020202020204" pitchFamily="34" charset="0"/>
              </a:rPr>
              <a:t>a </a:t>
            </a:r>
            <a:r>
              <a:rPr lang="en-GB" sz="2400" dirty="0">
                <a:latin typeface="Century Gothic" panose="020B0502020202020204" pitchFamily="34" charset="0"/>
              </a:rPr>
              <a:t>kind of </a:t>
            </a:r>
            <a:r>
              <a:rPr lang="en-GB" sz="2400" dirty="0">
                <a:solidFill>
                  <a:srgbClr val="FF0000"/>
                </a:solidFill>
                <a:latin typeface="Century Gothic" panose="020B0502020202020204" pitchFamily="34" charset="0"/>
              </a:rPr>
              <a:t>algorithm</a:t>
            </a:r>
            <a:r>
              <a:rPr lang="en-GB" sz="2400" dirty="0">
                <a:latin typeface="Century Gothic" panose="020B0502020202020204" pitchFamily="34" charset="0"/>
              </a:rPr>
              <a:t>.  </a:t>
            </a:r>
            <a:r>
              <a:rPr lang="en-GB" sz="2400" dirty="0" smtClean="0">
                <a:latin typeface="Century Gothic" panose="020B0502020202020204" pitchFamily="34" charset="0"/>
              </a:rPr>
              <a:t>Clever Maisy </a:t>
            </a:r>
            <a:r>
              <a:rPr lang="en-GB" sz="2400" dirty="0">
                <a:latin typeface="Century Gothic" panose="020B0502020202020204" pitchFamily="34" charset="0"/>
              </a:rPr>
              <a:t>was </a:t>
            </a:r>
            <a:r>
              <a:rPr lang="en-GB" sz="2400" dirty="0" smtClean="0">
                <a:latin typeface="Century Gothic" panose="020B0502020202020204" pitchFamily="34" charset="0"/>
              </a:rPr>
              <a:t>right.   It was </a:t>
            </a:r>
            <a:r>
              <a:rPr lang="en-GB" sz="2400" b="1" dirty="0">
                <a:latin typeface="Century Gothic" panose="020B0502020202020204" pitchFamily="34" charset="0"/>
              </a:rPr>
              <a:t>not</a:t>
            </a:r>
            <a:r>
              <a:rPr lang="en-GB" sz="2400" dirty="0">
                <a:latin typeface="Century Gothic" panose="020B0502020202020204" pitchFamily="34" charset="0"/>
              </a:rPr>
              <a:t> </a:t>
            </a:r>
            <a:r>
              <a:rPr lang="en-GB" sz="2400" dirty="0" smtClean="0">
                <a:latin typeface="Century Gothic" panose="020B0502020202020204" pitchFamily="34" charset="0"/>
              </a:rPr>
              <a:t>a difficult idea, as long as you followed </a:t>
            </a:r>
            <a:r>
              <a:rPr lang="en-GB" sz="2400" b="1" dirty="0" smtClean="0">
                <a:latin typeface="Century Gothic" panose="020B0502020202020204" pitchFamily="34" charset="0"/>
              </a:rPr>
              <a:t>all</a:t>
            </a:r>
            <a:r>
              <a:rPr lang="en-GB" sz="2400" dirty="0" smtClean="0">
                <a:latin typeface="Century Gothic" panose="020B0502020202020204" pitchFamily="34" charset="0"/>
              </a:rPr>
              <a:t> </a:t>
            </a:r>
            <a:r>
              <a:rPr lang="en-GB" sz="2400" b="1" dirty="0" smtClean="0">
                <a:latin typeface="Century Gothic" panose="020B0502020202020204" pitchFamily="34" charset="0"/>
              </a:rPr>
              <a:t>of the rules </a:t>
            </a:r>
            <a:r>
              <a:rPr lang="en-GB" sz="2400" dirty="0" smtClean="0">
                <a:latin typeface="Century Gothic" panose="020B0502020202020204" pitchFamily="34" charset="0"/>
              </a:rPr>
              <a:t>or instructions carefully</a:t>
            </a:r>
            <a:r>
              <a:rPr lang="en-GB" sz="2400" dirty="0">
                <a:latin typeface="Century Gothic" panose="020B0502020202020204" pitchFamily="34" charset="0"/>
              </a:rPr>
              <a:t>.</a:t>
            </a:r>
            <a:r>
              <a:rPr lang="en-GB" sz="2400" dirty="0" smtClean="0">
                <a:latin typeface="Century Gothic" panose="020B0502020202020204" pitchFamily="34" charset="0"/>
              </a:rPr>
              <a:t>  And concentrated on what you were doing!</a:t>
            </a:r>
            <a:endParaRPr lang="en-GB" sz="2400" dirty="0">
              <a:latin typeface="Century Gothic" panose="020B0502020202020204"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3645024"/>
            <a:ext cx="1762124" cy="1719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3242493"/>
            <a:ext cx="2968833" cy="21217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8600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365104"/>
            <a:ext cx="2968833" cy="21217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Autofit/>
          </a:bodyPr>
          <a:lstStyle/>
          <a:p>
            <a:pPr algn="l"/>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smtClean="0">
                <a:latin typeface="Century Gothic" panose="020B0502020202020204" pitchFamily="34" charset="0"/>
              </a:rPr>
              <a:t/>
            </a:r>
            <a:br>
              <a:rPr lang="en-GB" sz="2400" dirty="0" smtClean="0">
                <a:latin typeface="Century Gothic" panose="020B0502020202020204" pitchFamily="34" charset="0"/>
              </a:rPr>
            </a:br>
            <a:r>
              <a:rPr lang="en-GB" sz="2400" dirty="0" smtClean="0">
                <a:latin typeface="Century Gothic" panose="020B0502020202020204" pitchFamily="34" charset="0"/>
              </a:rPr>
              <a:t>Maisy said to Storm, “ If we write down the instructions </a:t>
            </a:r>
            <a:r>
              <a:rPr lang="en-GB" sz="2400" b="1" dirty="0" smtClean="0">
                <a:latin typeface="Century Gothic" panose="020B0502020202020204" pitchFamily="34" charset="0"/>
              </a:rPr>
              <a:t>very carefully </a:t>
            </a:r>
            <a:r>
              <a:rPr lang="en-GB" sz="2400" dirty="0" smtClean="0">
                <a:latin typeface="Century Gothic" panose="020B0502020202020204" pitchFamily="34" charset="0"/>
              </a:rPr>
              <a:t>for the shop keeper, he can give others the recipe.  This will save him the time and trouble of cooking lots and lots of biscuits.  We can also add in some ways to avoid the mistakes that </a:t>
            </a:r>
            <a:r>
              <a:rPr lang="en-GB" sz="2400" b="1" dirty="0" smtClean="0">
                <a:latin typeface="Century Gothic" panose="020B0502020202020204" pitchFamily="34" charset="0"/>
              </a:rPr>
              <a:t>we</a:t>
            </a:r>
            <a:r>
              <a:rPr lang="en-GB" sz="2400" dirty="0" smtClean="0">
                <a:latin typeface="Century Gothic" panose="020B0502020202020204" pitchFamily="34" charset="0"/>
              </a:rPr>
              <a:t> made! We could add, “</a:t>
            </a:r>
            <a:r>
              <a:rPr lang="en-GB" sz="2400" i="1" dirty="0" smtClean="0">
                <a:latin typeface="Century Gothic" panose="020B0502020202020204" pitchFamily="34" charset="0"/>
              </a:rPr>
              <a:t>Don’t forget to remove the egg shell”</a:t>
            </a:r>
            <a:r>
              <a:rPr lang="en-GB" sz="2400" dirty="0" smtClean="0">
                <a:latin typeface="Century Gothic" panose="020B0502020202020204" pitchFamily="34" charset="0"/>
              </a:rPr>
              <a:t>, for example!  What do you think, Storm</a:t>
            </a:r>
            <a:r>
              <a:rPr lang="en-GB" sz="2400" dirty="0" smtClean="0">
                <a:latin typeface="+mn-lt"/>
              </a:rPr>
              <a:t>?</a:t>
            </a:r>
            <a:r>
              <a:rPr lang="en-GB" sz="2400" dirty="0" smtClean="0">
                <a:latin typeface="Century Gothic" panose="020B0502020202020204" pitchFamily="34" charset="0"/>
              </a:rPr>
              <a:t>”</a:t>
            </a:r>
            <a:br>
              <a:rPr lang="en-GB" sz="2400" dirty="0" smtClean="0">
                <a:latin typeface="Century Gothic" panose="020B0502020202020204" pitchFamily="34" charset="0"/>
              </a:rPr>
            </a:br>
            <a:r>
              <a:rPr lang="en-GB" sz="2400" dirty="0">
                <a:latin typeface="Century Gothic" panose="020B0502020202020204" pitchFamily="34" charset="0"/>
              </a:rPr>
              <a:t/>
            </a:r>
            <a:br>
              <a:rPr lang="en-GB" sz="2400" dirty="0">
                <a:latin typeface="Century Gothic" panose="020B0502020202020204" pitchFamily="34" charset="0"/>
              </a:rPr>
            </a:br>
            <a:r>
              <a:rPr lang="en-GB" sz="2400" dirty="0" smtClean="0">
                <a:latin typeface="Century Gothic" panose="020B0502020202020204" pitchFamily="34" charset="0"/>
              </a:rPr>
              <a:t>  </a:t>
            </a:r>
            <a:endParaRPr lang="en-GB" sz="2400" dirty="0">
              <a:latin typeface="Century Gothic" panose="020B0502020202020204" pitchFamily="34" charset="0"/>
            </a:endParaRPr>
          </a:p>
        </p:txBody>
      </p:sp>
      <p:sp>
        <p:nvSpPr>
          <p:cNvPr id="6" name="Oval Callout 5"/>
          <p:cNvSpPr/>
          <p:nvPr/>
        </p:nvSpPr>
        <p:spPr>
          <a:xfrm>
            <a:off x="3779912" y="2852936"/>
            <a:ext cx="5184576" cy="3844322"/>
          </a:xfrm>
          <a:prstGeom prst="wedgeEllipseCallout">
            <a:avLst>
              <a:gd name="adj1" fmla="val -81639"/>
              <a:gd name="adj2" fmla="val 795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Good idea, Maisy</a:t>
            </a:r>
            <a:endParaRPr lang="en-GB" dirty="0"/>
          </a:p>
        </p:txBody>
      </p:sp>
      <p:sp>
        <p:nvSpPr>
          <p:cNvPr id="7" name="TextBox 6"/>
          <p:cNvSpPr txBox="1"/>
          <p:nvPr/>
        </p:nvSpPr>
        <p:spPr>
          <a:xfrm>
            <a:off x="5148064" y="3212977"/>
            <a:ext cx="3168352" cy="3785652"/>
          </a:xfrm>
          <a:prstGeom prst="rect">
            <a:avLst/>
          </a:prstGeom>
          <a:noFill/>
        </p:spPr>
        <p:txBody>
          <a:bodyPr wrap="square" rtlCol="0">
            <a:spAutoFit/>
          </a:bodyPr>
          <a:lstStyle/>
          <a:p>
            <a:r>
              <a:rPr lang="en-GB" sz="2400" dirty="0" smtClean="0">
                <a:latin typeface="Century Gothic" panose="020B0502020202020204" pitchFamily="34" charset="0"/>
              </a:rPr>
              <a:t>Good idea, </a:t>
            </a:r>
          </a:p>
          <a:p>
            <a:r>
              <a:rPr lang="en-GB" sz="2400" dirty="0" smtClean="0">
                <a:latin typeface="Century Gothic" panose="020B0502020202020204" pitchFamily="34" charset="0"/>
              </a:rPr>
              <a:t>Maisy! The recipe will be much clearer and easier, if we do this.  We must test it out first, though</a:t>
            </a:r>
            <a:r>
              <a:rPr lang="en-GB" sz="2400" dirty="0">
                <a:latin typeface="Century Gothic" panose="020B0502020202020204" pitchFamily="34" charset="0"/>
              </a:rPr>
              <a:t>! </a:t>
            </a:r>
            <a:r>
              <a:rPr lang="en-GB" sz="2400" b="1" dirty="0">
                <a:latin typeface="Century Gothic" panose="020B0502020202020204" pitchFamily="34" charset="0"/>
              </a:rPr>
              <a:t>We don’t want any </a:t>
            </a:r>
            <a:r>
              <a:rPr lang="en-GB" sz="2400" b="1" dirty="0" smtClean="0">
                <a:latin typeface="Century Gothic" panose="020B0502020202020204" pitchFamily="34" charset="0"/>
              </a:rPr>
              <a:t>nasty bugs </a:t>
            </a:r>
            <a:r>
              <a:rPr lang="en-GB" sz="2400" b="1" dirty="0">
                <a:latin typeface="Century Gothic" panose="020B0502020202020204" pitchFamily="34" charset="0"/>
              </a:rPr>
              <a:t>in it!</a:t>
            </a:r>
          </a:p>
          <a:p>
            <a:endParaRPr lang="en-GB" sz="2400" b="1" dirty="0">
              <a:latin typeface="Century Gothic" panose="020B0502020202020204" pitchFamily="34" charset="0"/>
            </a:endParaRPr>
          </a:p>
        </p:txBody>
      </p:sp>
    </p:spTree>
    <p:extLst>
      <p:ext uri="{BB962C8B-B14F-4D97-AF65-F5344CB8AC3E}">
        <p14:creationId xmlns:p14="http://schemas.microsoft.com/office/powerpoint/2010/main" val="16455523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owner\Documents\Koda folder\Photos\IMG_0670.JPG"/>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2348506" y="1772817"/>
            <a:ext cx="6634920" cy="4972546"/>
          </a:xfrm>
        </p:spPr>
      </p:pic>
      <p:sp>
        <p:nvSpPr>
          <p:cNvPr id="2" name="Title 1"/>
          <p:cNvSpPr>
            <a:spLocks noGrp="1"/>
          </p:cNvSpPr>
          <p:nvPr>
            <p:ph type="title"/>
          </p:nvPr>
        </p:nvSpPr>
        <p:spPr/>
        <p:txBody>
          <a:bodyPr>
            <a:normAutofit/>
          </a:bodyPr>
          <a:lstStyle/>
          <a:p>
            <a:pPr algn="l"/>
            <a:endParaRPr lang="en-GB" sz="3600" dirty="0">
              <a:latin typeface="Century Gothic" panose="020B0502020202020204" pitchFamily="34" charset="0"/>
            </a:endParaRPr>
          </a:p>
        </p:txBody>
      </p:sp>
      <p:sp>
        <p:nvSpPr>
          <p:cNvPr id="7" name="Cloud Callout 6"/>
          <p:cNvSpPr/>
          <p:nvPr/>
        </p:nvSpPr>
        <p:spPr>
          <a:xfrm>
            <a:off x="107504" y="-45384"/>
            <a:ext cx="8784976" cy="3042336"/>
          </a:xfrm>
          <a:prstGeom prst="cloudCallout">
            <a:avLst>
              <a:gd name="adj1" fmla="val 5143"/>
              <a:gd name="adj2" fmla="val 60593"/>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 name="Rectangle 5"/>
          <p:cNvSpPr/>
          <p:nvPr/>
        </p:nvSpPr>
        <p:spPr>
          <a:xfrm>
            <a:off x="1187624" y="476672"/>
            <a:ext cx="6912768" cy="2215991"/>
          </a:xfrm>
          <a:prstGeom prst="rect">
            <a:avLst/>
          </a:prstGeom>
        </p:spPr>
        <p:txBody>
          <a:bodyPr wrap="square">
            <a:spAutoFit/>
          </a:bodyPr>
          <a:lstStyle/>
          <a:p>
            <a:r>
              <a:rPr lang="en-GB" sz="2000" dirty="0">
                <a:latin typeface="Century Gothic" panose="020B0502020202020204" pitchFamily="34" charset="0"/>
              </a:rPr>
              <a:t>An </a:t>
            </a:r>
            <a:r>
              <a:rPr lang="en-GB" sz="2000" dirty="0">
                <a:solidFill>
                  <a:srgbClr val="FF0000"/>
                </a:solidFill>
                <a:latin typeface="Century Gothic" panose="020B0502020202020204" pitchFamily="34" charset="0"/>
              </a:rPr>
              <a:t>algorithm</a:t>
            </a:r>
            <a:r>
              <a:rPr lang="en-GB" sz="2000" dirty="0">
                <a:latin typeface="Century Gothic" panose="020B0502020202020204" pitchFamily="34" charset="0"/>
              </a:rPr>
              <a:t> is </a:t>
            </a:r>
            <a:r>
              <a:rPr lang="en-GB" sz="2000" dirty="0" smtClean="0">
                <a:latin typeface="Century Gothic" panose="020B0502020202020204" pitchFamily="34" charset="0"/>
              </a:rPr>
              <a:t>simply a </a:t>
            </a:r>
            <a:r>
              <a:rPr lang="en-GB" sz="2000" dirty="0">
                <a:latin typeface="Century Gothic" panose="020B0502020202020204" pitchFamily="34" charset="0"/>
              </a:rPr>
              <a:t>set of </a:t>
            </a:r>
            <a:r>
              <a:rPr lang="en-GB" sz="2000" dirty="0">
                <a:solidFill>
                  <a:srgbClr val="FF0000"/>
                </a:solidFill>
                <a:latin typeface="Century Gothic" panose="020B0502020202020204" pitchFamily="34" charset="0"/>
              </a:rPr>
              <a:t>rules</a:t>
            </a:r>
            <a:r>
              <a:rPr lang="en-GB" sz="2000" dirty="0">
                <a:latin typeface="Century Gothic" panose="020B0502020202020204" pitchFamily="34" charset="0"/>
              </a:rPr>
              <a:t> to be </a:t>
            </a:r>
            <a:r>
              <a:rPr lang="en-GB" sz="2000" dirty="0" smtClean="0">
                <a:latin typeface="Century Gothic" panose="020B0502020202020204" pitchFamily="34" charset="0"/>
              </a:rPr>
              <a:t>followed, like a recipe.  But, be very careful with the eggs, and with the salt!   I am still having </a:t>
            </a:r>
            <a:r>
              <a:rPr lang="en-GB" sz="2000" b="1" dirty="0" smtClean="0">
                <a:latin typeface="Century Gothic" panose="020B0502020202020204" pitchFamily="34" charset="0"/>
              </a:rPr>
              <a:t>very crunchy, and salty, nightmares!</a:t>
            </a:r>
          </a:p>
          <a:p>
            <a:endParaRPr lang="en-GB" sz="2000" dirty="0" smtClean="0">
              <a:latin typeface="Century Gothic" panose="020B0502020202020204" pitchFamily="34" charset="0"/>
            </a:endParaRPr>
          </a:p>
          <a:p>
            <a:r>
              <a:rPr lang="en-GB" sz="2000" dirty="0" smtClean="0">
                <a:latin typeface="Century Gothic" panose="020B0502020202020204" pitchFamily="34" charset="0"/>
              </a:rPr>
              <a:t>Sigh!</a:t>
            </a:r>
            <a:endParaRPr lang="en-GB" sz="2000" dirty="0">
              <a:latin typeface="Century Gothic" panose="020B0502020202020204" pitchFamily="34" charset="0"/>
            </a:endParaRPr>
          </a:p>
          <a:p>
            <a:endParaRPr lang="en-GB" dirty="0"/>
          </a:p>
        </p:txBody>
      </p:sp>
    </p:spTree>
    <p:extLst>
      <p:ext uri="{BB962C8B-B14F-4D97-AF65-F5344CB8AC3E}">
        <p14:creationId xmlns:p14="http://schemas.microsoft.com/office/powerpoint/2010/main" val="3995124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algorithm origin history">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2473257"/>
            <a:ext cx="2865994" cy="41687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79512" y="620688"/>
            <a:ext cx="8507288" cy="432048"/>
          </a:xfrm>
        </p:spPr>
        <p:txBody>
          <a:bodyPr>
            <a:normAutofit fontScale="90000"/>
          </a:bodyPr>
          <a:lstStyle/>
          <a:p>
            <a:pPr algn="l"/>
            <a:r>
              <a:rPr lang="en-GB" dirty="0" smtClean="0">
                <a:latin typeface="Century Gothic" panose="020B0502020202020204" pitchFamily="34" charset="0"/>
              </a:rPr>
              <a:t/>
            </a:r>
            <a:br>
              <a:rPr lang="en-GB" dirty="0" smtClean="0">
                <a:latin typeface="Century Gothic" panose="020B0502020202020204" pitchFamily="34" charset="0"/>
              </a:rPr>
            </a:br>
            <a:r>
              <a:rPr lang="en-GB" dirty="0" smtClean="0">
                <a:latin typeface="Century Gothic" panose="020B0502020202020204" pitchFamily="34" charset="0"/>
              </a:rPr>
              <a:t/>
            </a:r>
            <a:br>
              <a:rPr lang="en-GB" dirty="0" smtClean="0">
                <a:latin typeface="Century Gothic" panose="020B0502020202020204" pitchFamily="34" charset="0"/>
              </a:rPr>
            </a:br>
            <a:r>
              <a:rPr lang="en-GB" dirty="0" smtClean="0">
                <a:latin typeface="Century Gothic" panose="020B0502020202020204" pitchFamily="34" charset="0"/>
              </a:rPr>
              <a:t/>
            </a:r>
            <a:br>
              <a:rPr lang="en-GB" dirty="0" smtClean="0">
                <a:latin typeface="Century Gothic" panose="020B0502020202020204" pitchFamily="34" charset="0"/>
              </a:rPr>
            </a:br>
            <a:r>
              <a:rPr lang="en-GB" dirty="0">
                <a:latin typeface="Century Gothic" panose="020B0502020202020204" pitchFamily="34" charset="0"/>
              </a:rPr>
              <a:t/>
            </a:r>
            <a:br>
              <a:rPr lang="en-GB" dirty="0">
                <a:latin typeface="Century Gothic" panose="020B0502020202020204" pitchFamily="34" charset="0"/>
              </a:rPr>
            </a:br>
            <a:r>
              <a:rPr lang="en-GB" dirty="0" smtClean="0">
                <a:latin typeface="Century Gothic" panose="020B0502020202020204" pitchFamily="34" charset="0"/>
              </a:rPr>
              <a:t/>
            </a:r>
            <a:br>
              <a:rPr lang="en-GB" dirty="0" smtClean="0">
                <a:latin typeface="Century Gothic" panose="020B0502020202020204" pitchFamily="34" charset="0"/>
              </a:rPr>
            </a:br>
            <a:r>
              <a:rPr lang="en-GB" dirty="0" smtClean="0">
                <a:latin typeface="Century Gothic" panose="020B0502020202020204" pitchFamily="34" charset="0"/>
              </a:rPr>
              <a:t/>
            </a:r>
            <a:br>
              <a:rPr lang="en-GB" dirty="0" smtClean="0">
                <a:latin typeface="Century Gothic" panose="020B0502020202020204" pitchFamily="34" charset="0"/>
              </a:rPr>
            </a:br>
            <a:r>
              <a:rPr lang="en-GB" sz="2700" dirty="0" smtClean="0">
                <a:latin typeface="Century Gothic" panose="020B0502020202020204" pitchFamily="34" charset="0"/>
              </a:rPr>
              <a:t>Did you  know that the word “</a:t>
            </a:r>
            <a:r>
              <a:rPr lang="en-GB" sz="2700" dirty="0" smtClean="0">
                <a:solidFill>
                  <a:srgbClr val="FF0000"/>
                </a:solidFill>
                <a:latin typeface="Century Gothic" panose="020B0502020202020204" pitchFamily="34" charset="0"/>
              </a:rPr>
              <a:t>algorithm</a:t>
            </a:r>
            <a:r>
              <a:rPr lang="en-GB" sz="2700" dirty="0" smtClean="0">
                <a:latin typeface="Century Gothic" panose="020B0502020202020204" pitchFamily="34" charset="0"/>
              </a:rPr>
              <a:t>” comes from the name of a great </a:t>
            </a:r>
            <a:r>
              <a:rPr lang="en-GB" sz="2700" b="1" dirty="0" smtClean="0">
                <a:latin typeface="Century Gothic" panose="020B0502020202020204" pitchFamily="34" charset="0"/>
              </a:rPr>
              <a:t>Persian mathematician </a:t>
            </a:r>
            <a:r>
              <a:rPr lang="en-GB" sz="2700" dirty="0" smtClean="0">
                <a:latin typeface="Century Gothic" panose="020B0502020202020204" pitchFamily="34" charset="0"/>
              </a:rPr>
              <a:t>from the 9</a:t>
            </a:r>
            <a:r>
              <a:rPr lang="en-GB" sz="2700" baseline="30000" dirty="0" smtClean="0">
                <a:latin typeface="Century Gothic" panose="020B0502020202020204" pitchFamily="34" charset="0"/>
              </a:rPr>
              <a:t>th</a:t>
            </a:r>
            <a:r>
              <a:rPr lang="en-GB" sz="2700" dirty="0" smtClean="0">
                <a:latin typeface="Century Gothic" panose="020B0502020202020204" pitchFamily="34" charset="0"/>
              </a:rPr>
              <a:t> Century, a Muslim genius called </a:t>
            </a:r>
            <a:r>
              <a:rPr lang="en-GB" sz="2700" b="1" dirty="0" smtClean="0">
                <a:latin typeface="Century Gothic" panose="020B0502020202020204" pitchFamily="34" charset="0"/>
              </a:rPr>
              <a:t>Al-Khwarizmi </a:t>
            </a:r>
            <a:r>
              <a:rPr lang="en-GB" sz="2700" dirty="0" smtClean="0">
                <a:latin typeface="+mn-lt"/>
              </a:rPr>
              <a:t>? </a:t>
            </a:r>
            <a:r>
              <a:rPr lang="en-GB" sz="2700" dirty="0" smtClean="0">
                <a:latin typeface="Century Gothic" panose="020B0502020202020204" pitchFamily="34" charset="0"/>
              </a:rPr>
              <a:t> “</a:t>
            </a:r>
            <a:r>
              <a:rPr lang="en-GB" sz="2700" b="1" dirty="0" smtClean="0">
                <a:latin typeface="Century Gothic" panose="020B0502020202020204" pitchFamily="34" charset="0"/>
              </a:rPr>
              <a:t>Al-”</a:t>
            </a:r>
            <a:r>
              <a:rPr lang="en-GB" sz="2700" dirty="0" smtClean="0">
                <a:latin typeface="Century Gothic" panose="020B0502020202020204" pitchFamily="34" charset="0"/>
              </a:rPr>
              <a:t> means “The”,  </a:t>
            </a:r>
            <a:r>
              <a:rPr lang="en-GB" sz="2700" b="1" dirty="0" err="1" smtClean="0">
                <a:latin typeface="Century Gothic" panose="020B0502020202020204" pitchFamily="34" charset="0"/>
              </a:rPr>
              <a:t>Khwarizm</a:t>
            </a:r>
            <a:r>
              <a:rPr lang="en-GB" sz="2700" dirty="0" smtClean="0">
                <a:latin typeface="Century Gothic" panose="020B0502020202020204" pitchFamily="34" charset="0"/>
              </a:rPr>
              <a:t>” is the place he came from, and the “</a:t>
            </a:r>
            <a:r>
              <a:rPr lang="en-GB" sz="2700" b="1" dirty="0" err="1" smtClean="0">
                <a:latin typeface="Century Gothic" panose="020B0502020202020204" pitchFamily="34" charset="0"/>
              </a:rPr>
              <a:t>i</a:t>
            </a:r>
            <a:r>
              <a:rPr lang="en-GB" sz="2700" dirty="0" smtClean="0">
                <a:latin typeface="Century Gothic" panose="020B0502020202020204" pitchFamily="34" charset="0"/>
              </a:rPr>
              <a:t>” bit means “from”.  So he is: </a:t>
            </a:r>
            <a:br>
              <a:rPr lang="en-GB" sz="2700" dirty="0" smtClean="0">
                <a:latin typeface="Century Gothic" panose="020B0502020202020204" pitchFamily="34" charset="0"/>
              </a:rPr>
            </a:br>
            <a:r>
              <a:rPr lang="en-GB" sz="2700" dirty="0" smtClean="0">
                <a:latin typeface="Century Gothic" panose="020B0502020202020204" pitchFamily="34" charset="0"/>
              </a:rPr>
              <a:t>“</a:t>
            </a:r>
            <a:r>
              <a:rPr lang="en-GB" sz="2700" b="1" dirty="0" smtClean="0">
                <a:latin typeface="Century Gothic" panose="020B0502020202020204" pitchFamily="34" charset="0"/>
              </a:rPr>
              <a:t>The man from </a:t>
            </a:r>
            <a:r>
              <a:rPr lang="en-GB" sz="2700" b="1" dirty="0" err="1" smtClean="0">
                <a:latin typeface="Century Gothic" panose="020B0502020202020204" pitchFamily="34" charset="0"/>
              </a:rPr>
              <a:t>Khwarithm</a:t>
            </a:r>
            <a:r>
              <a:rPr lang="en-GB" sz="2700" dirty="0" smtClean="0">
                <a:latin typeface="Century Gothic" panose="020B0502020202020204" pitchFamily="34" charset="0"/>
              </a:rPr>
              <a:t>”.  </a:t>
            </a:r>
            <a:br>
              <a:rPr lang="en-GB" sz="2700" dirty="0" smtClean="0">
                <a:latin typeface="Century Gothic" panose="020B0502020202020204" pitchFamily="34" charset="0"/>
              </a:rPr>
            </a:br>
            <a:r>
              <a:rPr lang="en-GB" sz="2700" dirty="0" smtClean="0">
                <a:latin typeface="Century Gothic" panose="020B0502020202020204" pitchFamily="34" charset="0"/>
              </a:rPr>
              <a:t/>
            </a:r>
            <a:br>
              <a:rPr lang="en-GB" sz="2700" dirty="0" smtClean="0">
                <a:latin typeface="Century Gothic" panose="020B0502020202020204" pitchFamily="34" charset="0"/>
              </a:rPr>
            </a:br>
            <a:r>
              <a:rPr lang="en-GB" sz="2700" dirty="0" smtClean="0">
                <a:latin typeface="Century Gothic" panose="020B0502020202020204" pitchFamily="34" charset="0"/>
              </a:rPr>
              <a:t>And a mathematical genius. </a:t>
            </a:r>
            <a:br>
              <a:rPr lang="en-GB" sz="2700" dirty="0" smtClean="0">
                <a:latin typeface="Century Gothic" panose="020B0502020202020204" pitchFamily="34" charset="0"/>
              </a:rPr>
            </a:br>
            <a:r>
              <a:rPr lang="en-GB" sz="2700" dirty="0" smtClean="0">
                <a:latin typeface="Century Gothic" panose="020B0502020202020204" pitchFamily="34" charset="0"/>
              </a:rPr>
              <a:t/>
            </a:r>
            <a:br>
              <a:rPr lang="en-GB" sz="2700" dirty="0" smtClean="0">
                <a:latin typeface="Century Gothic" panose="020B0502020202020204" pitchFamily="34" charset="0"/>
              </a:rPr>
            </a:br>
            <a:r>
              <a:rPr lang="en-GB" sz="2700" dirty="0" smtClean="0">
                <a:latin typeface="Century Gothic" panose="020B0502020202020204" pitchFamily="34" charset="0"/>
              </a:rPr>
              <a:t>Thank you, “</a:t>
            </a:r>
            <a:r>
              <a:rPr lang="en-GB" sz="2700" b="1" dirty="0" smtClean="0">
                <a:latin typeface="Century Gothic" panose="020B0502020202020204" pitchFamily="34" charset="0"/>
              </a:rPr>
              <a:t>Al-</a:t>
            </a:r>
            <a:r>
              <a:rPr lang="en-GB" sz="2700" dirty="0" smtClean="0">
                <a:latin typeface="Century Gothic" panose="020B0502020202020204" pitchFamily="34" charset="0"/>
              </a:rPr>
              <a:t>”…..</a:t>
            </a:r>
            <a:br>
              <a:rPr lang="en-GB" sz="2700" dirty="0" smtClean="0">
                <a:latin typeface="Century Gothic" panose="020B0502020202020204" pitchFamily="34" charset="0"/>
              </a:rPr>
            </a:br>
            <a:endParaRPr lang="en-GB" sz="2700" dirty="0">
              <a:latin typeface="Century Gothic" panose="020B0502020202020204" pitchFamily="34" charset="0"/>
            </a:endParaRPr>
          </a:p>
        </p:txBody>
      </p:sp>
      <p:sp>
        <p:nvSpPr>
          <p:cNvPr id="8" name="Cloud Callout 7"/>
          <p:cNvSpPr/>
          <p:nvPr/>
        </p:nvSpPr>
        <p:spPr>
          <a:xfrm>
            <a:off x="2627784" y="4725144"/>
            <a:ext cx="2520280" cy="1584176"/>
          </a:xfrm>
          <a:prstGeom prst="cloudCallout">
            <a:avLst>
              <a:gd name="adj1" fmla="val 142850"/>
              <a:gd name="adj2" fmla="val -105772"/>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TextBox 8"/>
          <p:cNvSpPr txBox="1"/>
          <p:nvPr/>
        </p:nvSpPr>
        <p:spPr>
          <a:xfrm>
            <a:off x="3059832" y="4725144"/>
            <a:ext cx="2016224" cy="1200329"/>
          </a:xfrm>
          <a:prstGeom prst="rect">
            <a:avLst/>
          </a:prstGeom>
          <a:noFill/>
        </p:spPr>
        <p:txBody>
          <a:bodyPr wrap="square" rtlCol="0">
            <a:spAutoFit/>
          </a:bodyPr>
          <a:lstStyle/>
          <a:p>
            <a:endParaRPr lang="en-GB" dirty="0" smtClean="0"/>
          </a:p>
          <a:p>
            <a:r>
              <a:rPr lang="en-GB" dirty="0" smtClean="0"/>
              <a:t>Thank you, “</a:t>
            </a:r>
            <a:r>
              <a:rPr lang="en-GB" b="1" dirty="0" smtClean="0"/>
              <a:t>The-</a:t>
            </a:r>
            <a:r>
              <a:rPr lang="en-GB" dirty="0" smtClean="0"/>
              <a:t>”? </a:t>
            </a:r>
          </a:p>
          <a:p>
            <a:endParaRPr lang="en-GB" dirty="0"/>
          </a:p>
          <a:p>
            <a:r>
              <a:rPr lang="en-GB" dirty="0" smtClean="0"/>
              <a:t>Who wrote this?</a:t>
            </a:r>
            <a:endParaRPr lang="en-GB" dirty="0"/>
          </a:p>
        </p:txBody>
      </p:sp>
    </p:spTree>
    <p:extLst>
      <p:ext uri="{BB962C8B-B14F-4D97-AF65-F5344CB8AC3E}">
        <p14:creationId xmlns:p14="http://schemas.microsoft.com/office/powerpoint/2010/main" val="1123808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79513" y="906980"/>
            <a:ext cx="8352927" cy="5219184"/>
          </a:xfrm>
        </p:spPr>
        <p:txBody>
          <a:bodyPr/>
          <a:lstStyle/>
          <a:p>
            <a:pPr marL="0" indent="0">
              <a:buNone/>
            </a:pPr>
            <a:r>
              <a:rPr lang="en-GB" dirty="0" smtClean="0">
                <a:latin typeface="Century Gothic" panose="020B0502020202020204" pitchFamily="34" charset="0"/>
              </a:rPr>
              <a:t>Maisy and her friend Storm were </a:t>
            </a:r>
            <a:r>
              <a:rPr lang="en-GB" dirty="0">
                <a:latin typeface="Century Gothic" panose="020B0502020202020204" pitchFamily="34" charset="0"/>
              </a:rPr>
              <a:t>watching </a:t>
            </a:r>
            <a:r>
              <a:rPr lang="en-GB" dirty="0" smtClean="0">
                <a:latin typeface="Century Gothic" panose="020B0502020202020204" pitchFamily="34" charset="0"/>
              </a:rPr>
              <a:t>a television programme. Storm wanted to know more about computer coding for her school lessons in Computing.  The TV programme </a:t>
            </a:r>
            <a:r>
              <a:rPr lang="en-GB" dirty="0">
                <a:latin typeface="Century Gothic" panose="020B0502020202020204" pitchFamily="34" charset="0"/>
              </a:rPr>
              <a:t>was about </a:t>
            </a:r>
            <a:r>
              <a:rPr lang="en-GB" dirty="0">
                <a:solidFill>
                  <a:srgbClr val="FF0000"/>
                </a:solidFill>
                <a:latin typeface="Century Gothic" panose="020B0502020202020204" pitchFamily="34" charset="0"/>
              </a:rPr>
              <a:t>algorithms</a:t>
            </a:r>
            <a:r>
              <a:rPr lang="en-GB" dirty="0" smtClean="0">
                <a:latin typeface="Century Gothic" panose="020B0502020202020204" pitchFamily="34" charset="0"/>
              </a:rPr>
              <a:t>. Maisy thought that Storm might like it.</a:t>
            </a:r>
            <a:endParaRPr lang="en-GB" dirty="0">
              <a:latin typeface="Century Gothic" panose="020B0502020202020204" pitchFamily="34" charset="0"/>
            </a:endParaRPr>
          </a:p>
        </p:txBody>
      </p:sp>
      <p:pic>
        <p:nvPicPr>
          <p:cNvPr id="6" name="Content Placeholder 5"/>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339752" y="3212976"/>
            <a:ext cx="4370784" cy="3528392"/>
          </a:xfrm>
          <a:prstGeom prst="rect">
            <a:avLst/>
          </a:prstGeom>
          <a:noFill/>
          <a:ln>
            <a:noFill/>
          </a:ln>
        </p:spPr>
      </p:pic>
      <p:sp>
        <p:nvSpPr>
          <p:cNvPr id="2" name="TextBox 1"/>
          <p:cNvSpPr txBox="1"/>
          <p:nvPr/>
        </p:nvSpPr>
        <p:spPr>
          <a:xfrm>
            <a:off x="3491880" y="260648"/>
            <a:ext cx="2661052" cy="646331"/>
          </a:xfrm>
          <a:prstGeom prst="rect">
            <a:avLst/>
          </a:prstGeom>
          <a:noFill/>
        </p:spPr>
        <p:txBody>
          <a:bodyPr wrap="square" rtlCol="0">
            <a:spAutoFit/>
          </a:bodyPr>
          <a:lstStyle/>
          <a:p>
            <a:r>
              <a:rPr lang="en-GB" sz="3600" dirty="0" smtClean="0">
                <a:solidFill>
                  <a:srgbClr val="FF0000"/>
                </a:solidFill>
                <a:latin typeface="Century Gothic" panose="020B0502020202020204" pitchFamily="34" charset="0"/>
              </a:rPr>
              <a:t>Algorithms</a:t>
            </a:r>
            <a:endParaRPr lang="en-GB" sz="3600" dirty="0">
              <a:solidFill>
                <a:srgbClr val="FF0000"/>
              </a:solidFill>
              <a:latin typeface="Century Gothic" panose="020B0502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3191039"/>
            <a:ext cx="3237116" cy="34027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777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3188109"/>
            <a:ext cx="3237116" cy="34027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4"/>
          <p:cNvSpPr>
            <a:spLocks noGrp="1"/>
          </p:cNvSpPr>
          <p:nvPr>
            <p:ph sz="half" idx="1"/>
          </p:nvPr>
        </p:nvSpPr>
        <p:spPr>
          <a:xfrm flipH="1">
            <a:off x="5076056" y="450923"/>
            <a:ext cx="3960442" cy="3725578"/>
          </a:xfrm>
          <a:prstGeom prst="wedgeEllipseCallout">
            <a:avLst>
              <a:gd name="adj1" fmla="val 34425"/>
              <a:gd name="adj2" fmla="val 73540"/>
            </a:avLst>
          </a:prstGeom>
        </p:spPr>
        <p:style>
          <a:lnRef idx="2">
            <a:schemeClr val="dk1"/>
          </a:lnRef>
          <a:fillRef idx="1">
            <a:schemeClr val="lt1"/>
          </a:fillRef>
          <a:effectRef idx="0">
            <a:schemeClr val="dk1"/>
          </a:effectRef>
          <a:fontRef idx="minor">
            <a:schemeClr val="dk1"/>
          </a:fontRef>
        </p:style>
        <p:txBody>
          <a:bodyPr rtlCol="0" anchor="ctr">
            <a:normAutofit/>
          </a:bodyPr>
          <a:lstStyle/>
          <a:p>
            <a:pPr marL="0" indent="0" algn="ctr">
              <a:buNone/>
            </a:pPr>
            <a:r>
              <a:rPr lang="en-GB" sz="2400" dirty="0" smtClean="0">
                <a:solidFill>
                  <a:schemeClr val="tx1"/>
                </a:solidFill>
                <a:latin typeface="Century Gothic" panose="020B0502020202020204" pitchFamily="34" charset="0"/>
              </a:rPr>
              <a:t>Not really.  It is a long word, but it just means a set of instructions, a bit </a:t>
            </a:r>
            <a:r>
              <a:rPr lang="en-GB" sz="2400" b="1" dirty="0" smtClean="0">
                <a:solidFill>
                  <a:schemeClr val="tx1"/>
                </a:solidFill>
                <a:latin typeface="Century Gothic" panose="020B0502020202020204" pitchFamily="34" charset="0"/>
              </a:rPr>
              <a:t>like a biscuit recipe.</a:t>
            </a:r>
            <a:endParaRPr lang="en-GB" sz="2400" b="1" dirty="0">
              <a:solidFill>
                <a:schemeClr val="tx1"/>
              </a:solidFill>
              <a:latin typeface="Century Gothic" panose="020B0502020202020204" pitchFamily="34" charset="0"/>
            </a:endParaRPr>
          </a:p>
        </p:txBody>
      </p:sp>
      <p:sp>
        <p:nvSpPr>
          <p:cNvPr id="7" name="Oval Callout 6"/>
          <p:cNvSpPr/>
          <p:nvPr/>
        </p:nvSpPr>
        <p:spPr>
          <a:xfrm>
            <a:off x="72939" y="1529371"/>
            <a:ext cx="3168352" cy="2647130"/>
          </a:xfrm>
          <a:prstGeom prst="wedgeEllipseCallout">
            <a:avLst>
              <a:gd name="adj1" fmla="val 48347"/>
              <a:gd name="adj2" fmla="val 7955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dirty="0" smtClean="0">
                <a:solidFill>
                  <a:srgbClr val="FF0000"/>
                </a:solidFill>
                <a:latin typeface="Century Gothic" panose="020B0502020202020204" pitchFamily="34" charset="0"/>
              </a:rPr>
              <a:t>Algorithms</a:t>
            </a:r>
            <a:r>
              <a:rPr lang="en-GB" sz="2400" dirty="0" smtClean="0">
                <a:solidFill>
                  <a:schemeClr val="tx1"/>
                </a:solidFill>
                <a:latin typeface="Century Gothic" panose="020B0502020202020204" pitchFamily="34" charset="0"/>
              </a:rPr>
              <a:t>!</a:t>
            </a:r>
          </a:p>
          <a:p>
            <a:pPr algn="ctr"/>
            <a:r>
              <a:rPr lang="en-GB" sz="2400" dirty="0" smtClean="0">
                <a:solidFill>
                  <a:schemeClr val="tx1"/>
                </a:solidFill>
                <a:latin typeface="Century Gothic" panose="020B0502020202020204" pitchFamily="34" charset="0"/>
              </a:rPr>
              <a:t>This sounds like a difficult idea to me.</a:t>
            </a:r>
            <a:endParaRPr lang="en-GB" sz="24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766886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251520" y="260648"/>
            <a:ext cx="8352928" cy="5865515"/>
          </a:xfrm>
        </p:spPr>
        <p:txBody>
          <a:bodyPr/>
          <a:lstStyle/>
          <a:p>
            <a:pPr marL="0" indent="0">
              <a:buNone/>
            </a:pPr>
            <a:r>
              <a:rPr lang="en-GB" dirty="0">
                <a:latin typeface="Century Gothic" panose="020B0502020202020204" pitchFamily="34" charset="0"/>
              </a:rPr>
              <a:t>After the programme had finished, </a:t>
            </a:r>
            <a:r>
              <a:rPr lang="en-GB" dirty="0" smtClean="0">
                <a:latin typeface="Century Gothic" panose="020B0502020202020204" pitchFamily="34" charset="0"/>
              </a:rPr>
              <a:t> Maisy and Storm thought </a:t>
            </a:r>
            <a:r>
              <a:rPr lang="en-GB" dirty="0">
                <a:latin typeface="Century Gothic" panose="020B0502020202020204" pitchFamily="34" charset="0"/>
              </a:rPr>
              <a:t>that they would like </a:t>
            </a:r>
            <a:r>
              <a:rPr lang="en-GB" dirty="0" smtClean="0">
                <a:latin typeface="Century Gothic" panose="020B0502020202020204" pitchFamily="34" charset="0"/>
              </a:rPr>
              <a:t>to eat some of their favourite dog </a:t>
            </a:r>
            <a:r>
              <a:rPr lang="en-GB" dirty="0">
                <a:latin typeface="Century Gothic" panose="020B0502020202020204" pitchFamily="34" charset="0"/>
              </a:rPr>
              <a:t>biscuits.</a:t>
            </a: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4293095"/>
            <a:ext cx="2860241" cy="2044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loud Callout 2"/>
          <p:cNvSpPr/>
          <p:nvPr/>
        </p:nvSpPr>
        <p:spPr>
          <a:xfrm>
            <a:off x="3059832" y="1988840"/>
            <a:ext cx="3345937" cy="2407079"/>
          </a:xfrm>
          <a:prstGeom prst="cloudCallout">
            <a:avLst>
              <a:gd name="adj1" fmla="val -8553"/>
              <a:gd name="adj2" fmla="val 70219"/>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427396" y="4293095"/>
            <a:ext cx="3069588" cy="21938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35149" y="2414131"/>
            <a:ext cx="1595301" cy="1556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3244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39552" y="4261098"/>
            <a:ext cx="2952328" cy="22506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sz="half" idx="1"/>
          </p:nvPr>
        </p:nvSpPr>
        <p:spPr>
          <a:xfrm>
            <a:off x="179512" y="188640"/>
            <a:ext cx="8640960" cy="6153346"/>
          </a:xfrm>
        </p:spPr>
        <p:txBody>
          <a:bodyPr/>
          <a:lstStyle/>
          <a:p>
            <a:pPr marL="0" indent="0">
              <a:buNone/>
            </a:pPr>
            <a:r>
              <a:rPr lang="en-GB" dirty="0" smtClean="0">
                <a:latin typeface="Century Gothic" panose="020B0502020202020204" pitchFamily="34" charset="0"/>
              </a:rPr>
              <a:t>But they </a:t>
            </a:r>
            <a:r>
              <a:rPr lang="en-GB" dirty="0">
                <a:latin typeface="Century Gothic" panose="020B0502020202020204" pitchFamily="34" charset="0"/>
              </a:rPr>
              <a:t>had run out of </a:t>
            </a:r>
            <a:r>
              <a:rPr lang="en-GB" dirty="0" smtClean="0">
                <a:latin typeface="Century Gothic" panose="020B0502020202020204" pitchFamily="34" charset="0"/>
              </a:rPr>
              <a:t>biscuits!  They </a:t>
            </a:r>
            <a:r>
              <a:rPr lang="en-GB" dirty="0">
                <a:latin typeface="Century Gothic" panose="020B0502020202020204" pitchFamily="34" charset="0"/>
              </a:rPr>
              <a:t>decided to walk to the pet </a:t>
            </a:r>
            <a:r>
              <a:rPr lang="en-GB" dirty="0" smtClean="0">
                <a:latin typeface="Century Gothic" panose="020B0502020202020204" pitchFamily="34" charset="0"/>
              </a:rPr>
              <a:t>shop to buy some more.  </a:t>
            </a:r>
            <a:r>
              <a:rPr lang="en-GB" dirty="0">
                <a:latin typeface="Century Gothic" panose="020B0502020202020204" pitchFamily="34" charset="0"/>
              </a:rPr>
              <a:t>The </a:t>
            </a:r>
            <a:r>
              <a:rPr lang="en-GB" dirty="0" smtClean="0">
                <a:latin typeface="Century Gothic" panose="020B0502020202020204" pitchFamily="34" charset="0"/>
              </a:rPr>
              <a:t>shopkeeper </a:t>
            </a:r>
            <a:r>
              <a:rPr lang="en-GB" dirty="0">
                <a:latin typeface="Century Gothic" panose="020B0502020202020204" pitchFamily="34" charset="0"/>
              </a:rPr>
              <a:t>made his own special dog biscuits</a:t>
            </a:r>
            <a:r>
              <a:rPr lang="en-GB" dirty="0" smtClean="0">
                <a:latin typeface="Century Gothic" panose="020B0502020202020204" pitchFamily="34" charset="0"/>
              </a:rPr>
              <a:t>.  Maisy and Storm loved them.</a:t>
            </a:r>
            <a:endParaRPr lang="en-GB" dirty="0">
              <a:latin typeface="Century Gothic" panose="020B0502020202020204" pitchFamily="34" charset="0"/>
            </a:endParaRPr>
          </a:p>
        </p:txBody>
      </p:sp>
      <p:pic>
        <p:nvPicPr>
          <p:cNvPr id="8194" name="Picture 2" descr="C:\Users\owner\Documents\Koda folder\tree pic.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1556792"/>
            <a:ext cx="1503500" cy="231881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owner\Documents\Koda folder\tree pic.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21414" y="1960115"/>
            <a:ext cx="1331819" cy="151216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5326643" y="4221089"/>
            <a:ext cx="2518857" cy="18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1920" y="3066474"/>
            <a:ext cx="253365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415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60648"/>
            <a:ext cx="8435280" cy="5865515"/>
          </a:xfrm>
        </p:spPr>
        <p:txBody>
          <a:bodyPr>
            <a:normAutofit/>
          </a:bodyPr>
          <a:lstStyle/>
          <a:p>
            <a:pPr marL="0" indent="0">
              <a:buNone/>
            </a:pPr>
            <a:r>
              <a:rPr lang="en-GB" sz="2400" dirty="0" smtClean="0">
                <a:latin typeface="Century Gothic" panose="020B0502020202020204" pitchFamily="34" charset="0"/>
              </a:rPr>
              <a:t>They arrived at the pet shop.  They met the </a:t>
            </a:r>
            <a:r>
              <a:rPr lang="en-GB" sz="2400" dirty="0">
                <a:latin typeface="Century Gothic" panose="020B0502020202020204" pitchFamily="34" charset="0"/>
              </a:rPr>
              <a:t>shopkeeper and </a:t>
            </a:r>
            <a:r>
              <a:rPr lang="en-GB" sz="2400" dirty="0" smtClean="0">
                <a:latin typeface="Century Gothic" panose="020B0502020202020204" pitchFamily="34" charset="0"/>
              </a:rPr>
              <a:t>some of his </a:t>
            </a:r>
            <a:r>
              <a:rPr lang="en-GB" sz="2400" dirty="0">
                <a:latin typeface="Century Gothic" panose="020B0502020202020204" pitchFamily="34" charset="0"/>
              </a:rPr>
              <a:t>pets.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0" y="2868659"/>
            <a:ext cx="2382473"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56792"/>
            <a:ext cx="1656184" cy="13353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656184" y="3169915"/>
            <a:ext cx="1768038" cy="1222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3592750" y="4213066"/>
            <a:ext cx="2326790" cy="18082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ontent Placeholder 4"/>
          <p:cNvSpPr txBox="1">
            <a:spLocks/>
          </p:cNvSpPr>
          <p:nvPr/>
        </p:nvSpPr>
        <p:spPr>
          <a:xfrm>
            <a:off x="2123728" y="1268760"/>
            <a:ext cx="4392488" cy="1863056"/>
          </a:xfrm>
          <a:prstGeom prst="wedgeEllipseCallout">
            <a:avLst>
              <a:gd name="adj1" fmla="val 7015"/>
              <a:gd name="adj2" fmla="val 120835"/>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GB" sz="2400" dirty="0" smtClean="0">
                <a:solidFill>
                  <a:schemeClr val="tx1"/>
                </a:solidFill>
                <a:latin typeface="Century Gothic" panose="020B0502020202020204" pitchFamily="34" charset="0"/>
              </a:rPr>
              <a:t>We  would like to buy some of your lovely dog biscuits, please.</a:t>
            </a:r>
            <a:endParaRPr lang="en-GB" sz="2400" dirty="0">
              <a:solidFill>
                <a:schemeClr val="tx1"/>
              </a:solidFill>
              <a:latin typeface="Century Gothic" panose="020B0502020202020204" pitchFamily="34" charset="0"/>
            </a:endParaRPr>
          </a:p>
        </p:txBody>
      </p:sp>
      <p:pic>
        <p:nvPicPr>
          <p:cNvPr id="9"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6228183" y="2970251"/>
            <a:ext cx="2268801" cy="1621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63688" y="6021288"/>
            <a:ext cx="1005655" cy="567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95662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076056" y="3933056"/>
            <a:ext cx="3526642" cy="2520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4"/>
          <p:cNvSpPr>
            <a:spLocks noGrp="1"/>
          </p:cNvSpPr>
          <p:nvPr>
            <p:ph sz="half" idx="1"/>
          </p:nvPr>
        </p:nvSpPr>
        <p:spPr>
          <a:xfrm>
            <a:off x="107504" y="1844824"/>
            <a:ext cx="5976664" cy="2232248"/>
          </a:xfrm>
          <a:prstGeom prst="wedgeEllipseCallout">
            <a:avLst>
              <a:gd name="adj1" fmla="val 48255"/>
              <a:gd name="adj2" fmla="val 68924"/>
            </a:avLst>
          </a:prstGeom>
        </p:spPr>
        <p:style>
          <a:lnRef idx="2">
            <a:schemeClr val="dk1"/>
          </a:lnRef>
          <a:fillRef idx="1">
            <a:schemeClr val="lt1"/>
          </a:fillRef>
          <a:effectRef idx="0">
            <a:schemeClr val="dk1"/>
          </a:effectRef>
          <a:fontRef idx="minor">
            <a:schemeClr val="dk1"/>
          </a:fontRef>
        </p:style>
        <p:txBody>
          <a:bodyPr rtlCol="0" anchor="ctr">
            <a:normAutofit fontScale="92500" lnSpcReduction="20000"/>
          </a:bodyPr>
          <a:lstStyle/>
          <a:p>
            <a:pPr marL="0" indent="0">
              <a:buNone/>
            </a:pPr>
            <a:r>
              <a:rPr lang="en-GB" sz="2400" dirty="0" smtClean="0">
                <a:solidFill>
                  <a:schemeClr val="tx1"/>
                </a:solidFill>
                <a:latin typeface="Century Gothic" panose="020B0502020202020204" pitchFamily="34" charset="0"/>
              </a:rPr>
              <a:t>Please may we have a copy of your biscuit recipe</a:t>
            </a:r>
            <a:r>
              <a:rPr lang="en-GB" sz="2400" dirty="0">
                <a:solidFill>
                  <a:schemeClr val="tx1"/>
                </a:solidFill>
                <a:latin typeface="Calibri Light" panose="020F0302020204030204" pitchFamily="34" charset="0"/>
              </a:rPr>
              <a:t>?</a:t>
            </a:r>
          </a:p>
          <a:p>
            <a:pPr marL="0" indent="0">
              <a:buNone/>
            </a:pPr>
            <a:r>
              <a:rPr lang="en-GB" sz="2400" dirty="0" smtClean="0">
                <a:solidFill>
                  <a:schemeClr val="tx1"/>
                </a:solidFill>
                <a:latin typeface="Century Gothic" panose="020B0502020202020204" pitchFamily="34" charset="0"/>
              </a:rPr>
              <a:t> </a:t>
            </a:r>
          </a:p>
          <a:p>
            <a:pPr marL="0" indent="0">
              <a:buNone/>
            </a:pPr>
            <a:r>
              <a:rPr lang="en-GB" sz="2400" dirty="0" smtClean="0">
                <a:solidFill>
                  <a:schemeClr val="tx1"/>
                </a:solidFill>
                <a:latin typeface="Century Gothic" panose="020B0502020202020204" pitchFamily="34" charset="0"/>
              </a:rPr>
              <a:t>Then we can go home and make some for ourselves.</a:t>
            </a:r>
            <a:endParaRPr lang="en-GB" sz="2400" dirty="0">
              <a:solidFill>
                <a:schemeClr val="tx1"/>
              </a:solidFill>
              <a:latin typeface="Calibri Light" panose="020F0302020204030204" pitchFamily="34" charset="0"/>
            </a:endParaRPr>
          </a:p>
        </p:txBody>
      </p:sp>
      <p:sp>
        <p:nvSpPr>
          <p:cNvPr id="2" name="Rectangle 1"/>
          <p:cNvSpPr/>
          <p:nvPr/>
        </p:nvSpPr>
        <p:spPr>
          <a:xfrm>
            <a:off x="827584" y="332656"/>
            <a:ext cx="7775114" cy="1200329"/>
          </a:xfrm>
          <a:prstGeom prst="rect">
            <a:avLst/>
          </a:prstGeom>
        </p:spPr>
        <p:txBody>
          <a:bodyPr wrap="square">
            <a:spAutoFit/>
          </a:bodyPr>
          <a:lstStyle/>
          <a:p>
            <a:r>
              <a:rPr lang="en-GB" sz="2400" dirty="0">
                <a:latin typeface="Century Gothic" panose="020B0502020202020204" pitchFamily="34" charset="0"/>
              </a:rPr>
              <a:t>Sadly, the shop keeper had </a:t>
            </a:r>
            <a:r>
              <a:rPr lang="en-GB" sz="2400" b="1" dirty="0">
                <a:latin typeface="Century Gothic" panose="020B0502020202020204" pitchFamily="34" charset="0"/>
              </a:rPr>
              <a:t>also </a:t>
            </a:r>
            <a:r>
              <a:rPr lang="en-GB" sz="2400" dirty="0">
                <a:latin typeface="Century Gothic" panose="020B0502020202020204" pitchFamily="34" charset="0"/>
              </a:rPr>
              <a:t>run out of biscuits!  But he did have a copy of his special dog biscuit recipe.</a:t>
            </a:r>
          </a:p>
        </p:txBody>
      </p:sp>
    </p:spTree>
    <p:extLst>
      <p:ext uri="{BB962C8B-B14F-4D97-AF65-F5344CB8AC3E}">
        <p14:creationId xmlns:p14="http://schemas.microsoft.com/office/powerpoint/2010/main" val="2656318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60648"/>
            <a:ext cx="8219256" cy="5865515"/>
          </a:xfrm>
        </p:spPr>
        <p:txBody>
          <a:bodyPr>
            <a:normAutofit/>
          </a:bodyPr>
          <a:lstStyle/>
          <a:p>
            <a:pPr marL="0" indent="0">
              <a:buNone/>
            </a:pPr>
            <a:r>
              <a:rPr lang="en-GB" sz="2400" dirty="0">
                <a:latin typeface="Century Gothic" panose="020B0502020202020204" pitchFamily="34" charset="0"/>
              </a:rPr>
              <a:t>The shop keeper kindly gave them a copy of his recipe for dog biscuits</a:t>
            </a:r>
            <a:r>
              <a:rPr lang="en-GB" sz="2400" dirty="0" smtClean="0">
                <a:latin typeface="Century Gothic" panose="020B0502020202020204" pitchFamily="34" charset="0"/>
              </a:rPr>
              <a:t>.  He was very happy that he did not have to keep on making them.</a:t>
            </a:r>
            <a:endParaRPr lang="en-GB" sz="2400" dirty="0">
              <a:latin typeface="Century Gothic" panose="020B0502020202020204" pitchFamily="34"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825" y="1628800"/>
            <a:ext cx="4067175" cy="456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6480046" y="4645192"/>
            <a:ext cx="2663954" cy="1903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val Callout 1"/>
          <p:cNvSpPr/>
          <p:nvPr/>
        </p:nvSpPr>
        <p:spPr>
          <a:xfrm>
            <a:off x="5022941" y="2541416"/>
            <a:ext cx="1978438" cy="1635715"/>
          </a:xfrm>
          <a:prstGeom prst="wedgeEllipseCallout">
            <a:avLst>
              <a:gd name="adj1" fmla="val 67978"/>
              <a:gd name="adj2" fmla="val 11554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latin typeface="Century Gothic" panose="020B0502020202020204" pitchFamily="34" charset="0"/>
              </a:rPr>
              <a:t>Thank you</a:t>
            </a:r>
            <a:r>
              <a:rPr lang="en-GB" dirty="0" smtClean="0">
                <a:solidFill>
                  <a:schemeClr val="bg2">
                    <a:lumMod val="10000"/>
                  </a:schemeClr>
                </a:solidFill>
                <a:latin typeface="Century Gothic" panose="020B0502020202020204" pitchFamily="34" charset="0"/>
              </a:rPr>
              <a:t>!</a:t>
            </a:r>
            <a:endParaRPr lang="en-GB" dirty="0">
              <a:latin typeface="Century Gothic" panose="020B0502020202020204" pitchFamily="34" charset="0"/>
            </a:endParaRPr>
          </a:p>
        </p:txBody>
      </p:sp>
    </p:spTree>
    <p:extLst>
      <p:ext uri="{BB962C8B-B14F-4D97-AF65-F5344CB8AC3E}">
        <p14:creationId xmlns:p14="http://schemas.microsoft.com/office/powerpoint/2010/main" val="38707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13504</TotalTime>
  <Words>975</Words>
  <Application>Microsoft Office PowerPoint</Application>
  <PresentationFormat>On-screen Show (4:3)</PresentationFormat>
  <Paragraphs>109</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   Maisy makes some biscuits  Written and illustrated  by Beth Mead aged nine (Revised in Year 6) </vt:lpstr>
      <vt:lpstr>                              Maisy is a real dog who  lives with Beth and her family, in Merton, London.                This is Malika.  She is a real cat, who also lives in Merton.   She is Beth’s Auntie Justine’s cat.  Storm is a fictional (made up) friend to Maisy.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Maisy said, “Now, that we have the ingredients together, we need to follow all of the cooking instructions very carefully.  Let’s start by decomposing the task.” Storm looked really puzzled.  “I thought decomposing is what my grass cuttings, and potato peelings do when I put them in the compost heap!  It gets really smelly!” Maisy chuckled.  “No, silly!  It  just means breaking the problem down into parts, or steps, to make a plan.”  The plan Step 1 Sort out the ingredients Step 2 Mix these together in the bowl Step 3 Heat up the oven Step 4 Shape the wet mixture into biscuits Step 5 Place the biscuits carefully into the hot oven Step 6 Cook for 40 minutes Step 7 Take the hot, dry biscuits out of the oven carefully </vt:lpstr>
      <vt:lpstr>PowerPoint Presentation</vt:lpstr>
      <vt:lpstr>PowerPoint Presentation</vt:lpstr>
      <vt:lpstr>PowerPoint Presentation</vt:lpstr>
      <vt:lpstr>   What could possibly go wrong………?     </vt:lpstr>
      <vt:lpstr>PowerPoint Presentation</vt:lpstr>
      <vt:lpstr>PowerPoint Presentation</vt:lpstr>
      <vt:lpstr>PowerPoint Presentation</vt:lpstr>
      <vt:lpstr>PowerPoint Presentation</vt:lpstr>
      <vt:lpstr>      Maisy said to Storm, “ If we write down the instructions very carefully for the shop keeper, he can give others the recipe.  This will save him the time and trouble of cooking lots and lots of biscuits.  We can also add in some ways to avoid the mistakes that we made! We could add, “Don’t forget to remove the egg shell”, for example!  What do you think, Storm?”    </vt:lpstr>
      <vt:lpstr>PowerPoint Presentation</vt:lpstr>
      <vt:lpstr>      Did you  know that the word “algorithm” comes from the name of a great Persian mathematician from the 9th Century, a Muslim genius called Al-Khwarizmi ?  “Al-” means “The”,  Khwarizm” is the place he came from, and the “i” bit means “from”.  So he is:  “The man from Khwarithm”.    And a mathematical genius.   Thank you, “Al-”…..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Coding with Koda</dc:title>
  <dc:creator>owner</dc:creator>
  <cp:lastModifiedBy>owner</cp:lastModifiedBy>
  <cp:revision>617</cp:revision>
  <dcterms:created xsi:type="dcterms:W3CDTF">2016-08-09T12:18:57Z</dcterms:created>
  <dcterms:modified xsi:type="dcterms:W3CDTF">2018-06-19T19:57:55Z</dcterms:modified>
</cp:coreProperties>
</file>